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260" r:id="rId3"/>
    <p:sldId id="262"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en-US"/>
    </a:defPPr>
    <a:lvl1pPr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5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17" d="100"/>
          <a:sy n="117" d="100"/>
        </p:scale>
        <p:origin x="1480" y="176"/>
      </p:cViewPr>
      <p:guideLst>
        <p:guide orient="horz" pos="2152"/>
        <p:guide pos="28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4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7146" fontAlgn="auto">
              <a:spcBef>
                <a:spcPts val="0"/>
              </a:spcBef>
              <a:spcAft>
                <a:spcPts val="0"/>
              </a:spcAft>
              <a:defRPr sz="1200" smtClean="0">
                <a:latin typeface="+mn-lt"/>
                <a:ea typeface="+mn-ea"/>
                <a:cs typeface="+mn-cs"/>
              </a:defRPr>
            </a:lvl1pPr>
          </a:lstStyle>
          <a:p>
            <a:pPr>
              <a:defRPr/>
            </a:pPr>
            <a:fld id="{D3645671-FC07-5545-A7E6-AA9EB9C57927}" type="datetimeFigureOut">
              <a:rPr lang="en-US"/>
              <a:pPr>
                <a:defRPr/>
              </a:pPr>
              <a:t>4/1/21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146"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7146" fontAlgn="auto">
              <a:spcBef>
                <a:spcPts val="0"/>
              </a:spcBef>
              <a:spcAft>
                <a:spcPts val="0"/>
              </a:spcAft>
              <a:defRPr sz="1200" smtClean="0">
                <a:latin typeface="+mn-lt"/>
                <a:ea typeface="+mn-ea"/>
                <a:cs typeface="+mn-cs"/>
              </a:defRPr>
            </a:lvl1pPr>
          </a:lstStyle>
          <a:p>
            <a:pPr>
              <a:defRPr/>
            </a:pPr>
            <a:fld id="{2C0697AE-17A4-DC40-B915-045B027003B9}" type="slidenum">
              <a:rPr lang="en-US"/>
              <a:pPr>
                <a:defRPr/>
              </a:pPr>
              <a:t>‹#›</a:t>
            </a:fld>
            <a:endParaRPr lang="en-US"/>
          </a:p>
        </p:txBody>
      </p:sp>
    </p:spTree>
    <p:extLst>
      <p:ext uri="{BB962C8B-B14F-4D97-AF65-F5344CB8AC3E}">
        <p14:creationId xmlns:p14="http://schemas.microsoft.com/office/powerpoint/2010/main" val="41533013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4DD75-574C-CB42-BB5A-7F8781A18EEF}" type="datetimeFigureOut">
              <a:rPr lang="en-US" smtClean="0"/>
              <a:t>4/1/21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026E1-F525-A349-A902-A46765476D03}" type="slidenum">
              <a:rPr lang="en-US" smtClean="0"/>
              <a:t>‹#›</a:t>
            </a:fld>
            <a:endParaRPr lang="en-US"/>
          </a:p>
        </p:txBody>
      </p:sp>
    </p:spTree>
    <p:extLst>
      <p:ext uri="{BB962C8B-B14F-4D97-AF65-F5344CB8AC3E}">
        <p14:creationId xmlns:p14="http://schemas.microsoft.com/office/powerpoint/2010/main" val="25483240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5" descr="UCM-0515-328006_ED13.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108200" y="1165225"/>
            <a:ext cx="6718300" cy="1470025"/>
          </a:xfrm>
        </p:spPr>
        <p:txBody>
          <a:bodyPr/>
          <a:lstStyle/>
          <a:p>
            <a:r>
              <a:rPr lang="en-US"/>
              <a:t>Click to edit Master title style</a:t>
            </a:r>
          </a:p>
        </p:txBody>
      </p:sp>
      <p:sp>
        <p:nvSpPr>
          <p:cNvPr id="3" name="Subtitle 2"/>
          <p:cNvSpPr>
            <a:spLocks noGrp="1"/>
          </p:cNvSpPr>
          <p:nvPr>
            <p:ph type="subTitle" idx="1"/>
          </p:nvPr>
        </p:nvSpPr>
        <p:spPr>
          <a:xfrm>
            <a:off x="2108200" y="2895600"/>
            <a:ext cx="6718300" cy="19431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690AF6A-2A60-8042-AAC0-6818413A4143}" type="datetime1">
              <a:rPr lang="en-US" smtClean="0"/>
              <a:t>4/1/21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206AAD-C3D3-AE46-9AF2-1036885EB133}" type="slidenum">
              <a:rPr lang="en-US"/>
              <a:pPr>
                <a:defRPr/>
              </a:pPr>
              <a:t>‹#›</a:t>
            </a:fld>
            <a:endParaRPr lang="en-US"/>
          </a:p>
        </p:txBody>
      </p:sp>
    </p:spTree>
    <p:extLst>
      <p:ext uri="{BB962C8B-B14F-4D97-AF65-F5344CB8AC3E}">
        <p14:creationId xmlns:p14="http://schemas.microsoft.com/office/powerpoint/2010/main" val="339502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EA21B1-A5A3-054D-B0ED-457563EAC86A}" type="datetime1">
              <a:rPr lang="en-US" smtClean="0"/>
              <a:t>4/1/21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74C7CF-2976-7841-A3E3-7A6E5A0EEE24}" type="slidenum">
              <a:rPr lang="en-US"/>
              <a:pPr>
                <a:defRPr/>
              </a:pPr>
              <a:t>‹#›</a:t>
            </a:fld>
            <a:endParaRPr lang="en-US"/>
          </a:p>
        </p:txBody>
      </p:sp>
    </p:spTree>
    <p:extLst>
      <p:ext uri="{BB962C8B-B14F-4D97-AF65-F5344CB8AC3E}">
        <p14:creationId xmlns:p14="http://schemas.microsoft.com/office/powerpoint/2010/main" val="365789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9"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D3F197-22D9-9142-A7BA-018130338664}" type="datetime1">
              <a:rPr lang="en-US" smtClean="0"/>
              <a:t>4/1/21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42672E-1DD3-A44B-B008-0386E3909F20}" type="slidenum">
              <a:rPr lang="en-US"/>
              <a:pPr>
                <a:defRPr/>
              </a:pPr>
              <a:t>‹#›</a:t>
            </a:fld>
            <a:endParaRPr lang="en-US"/>
          </a:p>
        </p:txBody>
      </p:sp>
    </p:spTree>
    <p:extLst>
      <p:ext uri="{BB962C8B-B14F-4D97-AF65-F5344CB8AC3E}">
        <p14:creationId xmlns:p14="http://schemas.microsoft.com/office/powerpoint/2010/main" val="56525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4" descr="UCM-0515-328006_ED14.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4270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777999"/>
            <a:ext cx="8229600" cy="3225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D191CE-554A-424F-A34D-04DE021C7905}" type="datetime1">
              <a:rPr lang="en-US" smtClean="0"/>
              <a:t>4/1/21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5FCA7D-D883-6F4D-BC92-07E18C32FC4B}" type="slidenum">
              <a:rPr lang="en-US"/>
              <a:pPr>
                <a:defRPr/>
              </a:pPr>
              <a:t>‹#›</a:t>
            </a:fld>
            <a:endParaRPr lang="en-US"/>
          </a:p>
        </p:txBody>
      </p:sp>
    </p:spTree>
    <p:extLst>
      <p:ext uri="{BB962C8B-B14F-4D97-AF65-F5344CB8AC3E}">
        <p14:creationId xmlns:p14="http://schemas.microsoft.com/office/powerpoint/2010/main" val="278784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UCM-0515-328006_ED15.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4C9D31C-464A-5E44-AC0D-84C408737AF0}" type="datetime1">
              <a:rPr lang="en-US" smtClean="0"/>
              <a:t>4/1/21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09411E-861F-6A44-9DFA-5E73469AB8A2}" type="slidenum">
              <a:rPr lang="en-US"/>
              <a:pPr>
                <a:defRPr/>
              </a:pPr>
              <a:t>‹#›</a:t>
            </a:fld>
            <a:endParaRPr lang="en-US"/>
          </a:p>
        </p:txBody>
      </p:sp>
    </p:spTree>
    <p:extLst>
      <p:ext uri="{BB962C8B-B14F-4D97-AF65-F5344CB8AC3E}">
        <p14:creationId xmlns:p14="http://schemas.microsoft.com/office/powerpoint/2010/main" val="220661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6" descr="UCM-0515-328006_ED15.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566738"/>
            <a:ext cx="8229600" cy="1143000"/>
          </a:xfrm>
        </p:spPr>
        <p:txBody>
          <a:bodyPr/>
          <a:lstStyle/>
          <a:p>
            <a:r>
              <a:rPr lang="en-US"/>
              <a:t>Click to edit Master title style</a:t>
            </a:r>
          </a:p>
        </p:txBody>
      </p:sp>
      <p:sp>
        <p:nvSpPr>
          <p:cNvPr id="3" name="Content Placeholder 2"/>
          <p:cNvSpPr>
            <a:spLocks noGrp="1"/>
          </p:cNvSpPr>
          <p:nvPr>
            <p:ph sz="half" idx="1"/>
          </p:nvPr>
        </p:nvSpPr>
        <p:spPr>
          <a:xfrm>
            <a:off x="465138" y="1812925"/>
            <a:ext cx="4043362" cy="474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7901" y="1812925"/>
            <a:ext cx="4041648" cy="474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BF8FE8F-124D-294A-8244-50993047E03E}" type="datetime1">
              <a:rPr lang="en-US" smtClean="0"/>
              <a:t>4/1/21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DA41A5-05A6-5542-8DEC-1E61EC0C1976}" type="slidenum">
              <a:rPr lang="en-US"/>
              <a:pPr>
                <a:defRPr/>
              </a:pPr>
              <a:t>‹#›</a:t>
            </a:fld>
            <a:endParaRPr lang="en-US"/>
          </a:p>
        </p:txBody>
      </p:sp>
    </p:spTree>
    <p:extLst>
      <p:ext uri="{BB962C8B-B14F-4D97-AF65-F5344CB8AC3E}">
        <p14:creationId xmlns:p14="http://schemas.microsoft.com/office/powerpoint/2010/main" val="323778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fld id="{796BE738-A003-364D-A127-198E865EC089}" type="datetime1">
              <a:rPr lang="en-US" smtClean="0"/>
              <a:t>4/1/21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EB4DBD-6374-B440-BEE4-02F82A0BC917}" type="slidenum">
              <a:rPr lang="en-US"/>
              <a:pPr>
                <a:defRPr/>
              </a:pPr>
              <a:t>‹#›</a:t>
            </a:fld>
            <a:endParaRPr lang="en-US"/>
          </a:p>
        </p:txBody>
      </p:sp>
      <p:pic>
        <p:nvPicPr>
          <p:cNvPr id="10" name="Picture 6" descr="UCM-0515-328006_ED15.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153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4" descr="UCM-0515-328006_ED16.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668338"/>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D4330FF-4BF8-0B4E-A713-C7D1176C5F92}" type="datetime1">
              <a:rPr lang="en-US" smtClean="0"/>
              <a:t>4/1/21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6DD7FC-8B11-4D47-8E14-46F050BA5EFC}" type="slidenum">
              <a:rPr lang="en-US"/>
              <a:pPr>
                <a:defRPr/>
              </a:pPr>
              <a:t>‹#›</a:t>
            </a:fld>
            <a:endParaRPr lang="en-US"/>
          </a:p>
        </p:txBody>
      </p:sp>
    </p:spTree>
    <p:extLst>
      <p:ext uri="{BB962C8B-B14F-4D97-AF65-F5344CB8AC3E}">
        <p14:creationId xmlns:p14="http://schemas.microsoft.com/office/powerpoint/2010/main" val="388100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7D8997-35D8-4144-BF04-203343C2ED9A}" type="datetime1">
              <a:rPr lang="en-US" smtClean="0"/>
              <a:t>4/1/21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6DB3E4-596D-9446-84BA-B4293C8C7355}" type="slidenum">
              <a:rPr lang="en-US"/>
              <a:pPr>
                <a:defRPr/>
              </a:pPr>
              <a:t>‹#›</a:t>
            </a:fld>
            <a:endParaRPr lang="en-US"/>
          </a:p>
        </p:txBody>
      </p:sp>
    </p:spTree>
    <p:extLst>
      <p:ext uri="{BB962C8B-B14F-4D97-AF65-F5344CB8AC3E}">
        <p14:creationId xmlns:p14="http://schemas.microsoft.com/office/powerpoint/2010/main" val="20366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6A5AFB-84D7-7948-B433-50E99E3B4339}" type="datetime1">
              <a:rPr lang="en-US" smtClean="0"/>
              <a:t>4/1/21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B33036-5DDF-3747-A7B7-DABB3F12190B}" type="slidenum">
              <a:rPr lang="en-US"/>
              <a:pPr>
                <a:defRPr/>
              </a:pPr>
              <a:t>‹#›</a:t>
            </a:fld>
            <a:endParaRPr lang="en-US"/>
          </a:p>
        </p:txBody>
      </p:sp>
    </p:spTree>
    <p:extLst>
      <p:ext uri="{BB962C8B-B14F-4D97-AF65-F5344CB8AC3E}">
        <p14:creationId xmlns:p14="http://schemas.microsoft.com/office/powerpoint/2010/main" val="266685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D5CC0C-2C02-2E4D-82D4-68D2B173B4F6}" type="datetime1">
              <a:rPr lang="en-US" smtClean="0"/>
              <a:t>4/1/21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9041EC-B575-4046-83F9-B52340583191}" type="slidenum">
              <a:rPr lang="en-US"/>
              <a:pPr>
                <a:defRPr/>
              </a:pPr>
              <a:t>‹#›</a:t>
            </a:fld>
            <a:endParaRPr lang="en-US"/>
          </a:p>
        </p:txBody>
      </p:sp>
    </p:spTree>
    <p:extLst>
      <p:ext uri="{BB962C8B-B14F-4D97-AF65-F5344CB8AC3E}">
        <p14:creationId xmlns:p14="http://schemas.microsoft.com/office/powerpoint/2010/main" val="66004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defTabSz="457146" fontAlgn="auto">
              <a:spcBef>
                <a:spcPts val="0"/>
              </a:spcBef>
              <a:spcAft>
                <a:spcPts val="0"/>
              </a:spcAft>
              <a:defRPr sz="1200" smtClean="0">
                <a:solidFill>
                  <a:schemeClr val="tx1">
                    <a:tint val="75000"/>
                  </a:schemeClr>
                </a:solidFill>
                <a:latin typeface="+mn-lt"/>
                <a:ea typeface="+mn-ea"/>
                <a:cs typeface="+mn-cs"/>
              </a:defRPr>
            </a:lvl1pPr>
          </a:lstStyle>
          <a:p>
            <a:pPr>
              <a:defRPr/>
            </a:pPr>
            <a:fld id="{36BA4688-46A9-8F44-A675-994D03F5D74C}" type="datetime1">
              <a:rPr lang="en-US" smtClean="0"/>
              <a:t>4/1/21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defTabSz="457146"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defTabSz="457146" fontAlgn="auto">
              <a:spcBef>
                <a:spcPts val="0"/>
              </a:spcBef>
              <a:spcAft>
                <a:spcPts val="0"/>
              </a:spcAft>
              <a:defRPr sz="1200" smtClean="0">
                <a:solidFill>
                  <a:schemeClr val="tx1">
                    <a:tint val="75000"/>
                  </a:schemeClr>
                </a:solidFill>
                <a:latin typeface="+mn-lt"/>
                <a:ea typeface="+mn-ea"/>
                <a:cs typeface="+mn-cs"/>
              </a:defRPr>
            </a:lvl1pPr>
          </a:lstStyle>
          <a:p>
            <a:pPr>
              <a:defRPr/>
            </a:pPr>
            <a:fld id="{128DD9D9-5685-0F4F-A6E9-99BA4C96A9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6.png"/><Relationship Id="rId5" Type="http://schemas.openxmlformats.org/officeDocument/2006/relationships/hyperlink" Target="http://www.uakron.edu/dotAsset/b56d69de-cac2-483f-953e-527e7a64c897.ukn" TargetMode="External"/><Relationship Id="rId4" Type="http://schemas.openxmlformats.org/officeDocument/2006/relationships/hyperlink" Target="http://www.uakron.edu/dotAsset/ce7c104b-5d37-4193-9228-e5b411496c22.doc"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6.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6.png"/><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audio" Target="../media/media19.wav"/><Relationship Id="rId7" Type="http://schemas.openxmlformats.org/officeDocument/2006/relationships/image" Target="../media/image6.png"/><Relationship Id="rId2" Type="http://schemas.microsoft.com/office/2007/relationships/media" Target="../media/media19.wav"/><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package" Target="../embeddings/Microsoft_Word_Document.docx"/><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3.wav"/><Relationship Id="rId1" Type="http://schemas.microsoft.com/office/2007/relationships/media" Target="../media/media23.wav"/><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4.wav"/><Relationship Id="rId1" Type="http://schemas.microsoft.com/office/2007/relationships/media" Target="../media/media24.wav"/><Relationship Id="rId5" Type="http://schemas.openxmlformats.org/officeDocument/2006/relationships/image" Target="../media/image6.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5" Type="http://schemas.openxmlformats.org/officeDocument/2006/relationships/image" Target="../media/image6.png"/><Relationship Id="rId4" Type="http://schemas.openxmlformats.org/officeDocument/2006/relationships/image" Target="../media/image17.gi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hyperlink" Target="http://www.uakron.edu/education/current-students/student-teaching/index.dot" TargetMode="External"/><Relationship Id="rId4" Type="http://schemas.openxmlformats.org/officeDocument/2006/relationships/hyperlink" Target="http://www.uakron.edu"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08200" y="1165225"/>
            <a:ext cx="6718300" cy="2541536"/>
          </a:xfrm>
        </p:spPr>
        <p:txBody>
          <a:bodyPr/>
          <a:lstStyle/>
          <a:p>
            <a:r>
              <a:rPr lang="en-US" dirty="0"/>
              <a:t>Student Teaching </a:t>
            </a:r>
            <a:br>
              <a:rPr lang="en-US" dirty="0"/>
            </a:br>
            <a:r>
              <a:rPr lang="en-US" dirty="0"/>
              <a:t>Mentor Training </a:t>
            </a:r>
            <a:br>
              <a:rPr lang="en-US" dirty="0"/>
            </a:br>
            <a:r>
              <a:rPr lang="en-US" dirty="0"/>
              <a:t>Module</a:t>
            </a:r>
          </a:p>
        </p:txBody>
      </p:sp>
      <p:sp>
        <p:nvSpPr>
          <p:cNvPr id="2051" name="Subtitle 2"/>
          <p:cNvSpPr>
            <a:spLocks noGrp="1"/>
          </p:cNvSpPr>
          <p:nvPr>
            <p:ph type="subTitle" idx="1"/>
          </p:nvPr>
        </p:nvSpPr>
        <p:spPr/>
        <p:txBody>
          <a:bodyPr/>
          <a:lstStyle/>
          <a:p>
            <a:br>
              <a:rPr lang="en-US" dirty="0"/>
            </a:br>
            <a:endParaRPr lang="en-US" dirty="0"/>
          </a:p>
        </p:txBody>
      </p:sp>
      <p:sp>
        <p:nvSpPr>
          <p:cNvPr id="3" name="TextBox 2"/>
          <p:cNvSpPr txBox="1"/>
          <p:nvPr/>
        </p:nvSpPr>
        <p:spPr>
          <a:xfrm>
            <a:off x="353961" y="4763729"/>
            <a:ext cx="6951407" cy="1477328"/>
          </a:xfrm>
          <a:prstGeom prst="rect">
            <a:avLst/>
          </a:prstGeom>
          <a:noFill/>
        </p:spPr>
        <p:txBody>
          <a:bodyPr wrap="square" rtlCol="0">
            <a:spAutoFit/>
          </a:bodyPr>
          <a:lstStyle/>
          <a:p>
            <a:r>
              <a:rPr lang="en-US" dirty="0"/>
              <a:t>The University of Akron</a:t>
            </a:r>
          </a:p>
          <a:p>
            <a:r>
              <a:rPr lang="en-US" dirty="0"/>
              <a:t>LeBron James Family Foundation</a:t>
            </a:r>
          </a:p>
          <a:p>
            <a:r>
              <a:rPr lang="en-US" dirty="0"/>
              <a:t>School of Education</a:t>
            </a:r>
          </a:p>
          <a:p>
            <a:endParaRPr lang="en-US" dirty="0"/>
          </a:p>
          <a:p>
            <a:r>
              <a:rPr lang="en-US" dirty="0"/>
              <a:t>330-972-7961</a:t>
            </a:r>
          </a:p>
        </p:txBody>
      </p:sp>
      <p:pic>
        <p:nvPicPr>
          <p:cNvPr id="37890" name="Picture 2" descr="UAsealsmal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219" y="5502393"/>
            <a:ext cx="1484159" cy="1291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Website Information</a:t>
            </a:r>
          </a:p>
        </p:txBody>
      </p:sp>
      <p:sp>
        <p:nvSpPr>
          <p:cNvPr id="3" name="Text Placeholder 2"/>
          <p:cNvSpPr txBox="1">
            <a:spLocks/>
          </p:cNvSpPr>
          <p:nvPr/>
        </p:nvSpPr>
        <p:spPr bwMode="auto">
          <a:xfrm>
            <a:off x="457200" y="19224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Forms </a:t>
            </a:r>
          </a:p>
          <a:p>
            <a:pPr>
              <a:buClr>
                <a:schemeClr val="tx2">
                  <a:lumMod val="60000"/>
                  <a:lumOff val="40000"/>
                </a:schemeClr>
              </a:buClr>
            </a:pPr>
            <a:r>
              <a:rPr lang="en-US" sz="2400" dirty="0">
                <a:hlinkClick r:id="rId4" action="ppaction://hlinkfile"/>
              </a:rPr>
              <a:t>Personal Data Form</a:t>
            </a:r>
            <a:r>
              <a:rPr lang="en-US" sz="2400" dirty="0"/>
              <a:t> (Form on our website that our mentor teachers submit for our accreditation agency.)</a:t>
            </a:r>
          </a:p>
          <a:p>
            <a:pPr>
              <a:buClr>
                <a:schemeClr val="tx2">
                  <a:lumMod val="60000"/>
                  <a:lumOff val="40000"/>
                </a:schemeClr>
              </a:buClr>
            </a:pPr>
            <a:r>
              <a:rPr lang="en-US" sz="2400" dirty="0">
                <a:hlinkClick r:id="rId5" action="ppaction://hlinkfile"/>
              </a:rPr>
              <a:t>Lesson plans</a:t>
            </a:r>
            <a:r>
              <a:rPr lang="en-US" sz="2400" dirty="0"/>
              <a:t> (Form our teacher candidates use for writing their lesson plans)</a:t>
            </a:r>
          </a:p>
          <a:p>
            <a:pPr>
              <a:buClr>
                <a:schemeClr val="tx2">
                  <a:lumMod val="60000"/>
                  <a:lumOff val="40000"/>
                </a:schemeClr>
              </a:buClr>
            </a:pPr>
            <a:r>
              <a:rPr lang="en-US" sz="2400" dirty="0"/>
              <a:t>Survey by Mentor Teacher (Form on our website done at the end of the semester which evaluates our office and the University Supervisor)</a:t>
            </a:r>
          </a:p>
          <a:p>
            <a:endParaRPr lang="en-US" sz="2400" dirty="0"/>
          </a:p>
          <a:p>
            <a:pPr>
              <a:spcBef>
                <a:spcPts val="0"/>
              </a:spcBef>
              <a:spcAft>
                <a:spcPts val="1200"/>
              </a:spcAft>
              <a:buFont typeface="Wingdings" charset="2"/>
              <a:buChar char="ü"/>
            </a:pPr>
            <a:endParaRPr lang="en-US" sz="2200" dirty="0"/>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10</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58200" y="5715000"/>
            <a:ext cx="487363" cy="487363"/>
          </a:xfrm>
          <a:prstGeom prst="rect">
            <a:avLst/>
          </a:prstGeom>
        </p:spPr>
      </p:pic>
    </p:spTree>
    <p:extLst>
      <p:ext uri="{BB962C8B-B14F-4D97-AF65-F5344CB8AC3E}">
        <p14:creationId xmlns:p14="http://schemas.microsoft.com/office/powerpoint/2010/main" val="16264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Website Information</a:t>
            </a:r>
          </a:p>
        </p:txBody>
      </p:sp>
      <p:pic>
        <p:nvPicPr>
          <p:cNvPr id="4" name="Picture 3" descr="Screen Shot 2015-07-23 at 9.51.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603500"/>
            <a:ext cx="5981700" cy="2438400"/>
          </a:xfrm>
          <a:prstGeom prst="rect">
            <a:avLst/>
          </a:prstGeom>
        </p:spPr>
      </p:pic>
      <p:sp>
        <p:nvSpPr>
          <p:cNvPr id="5" name="Text Placeholder 2"/>
          <p:cNvSpPr txBox="1">
            <a:spLocks/>
          </p:cNvSpPr>
          <p:nvPr/>
        </p:nvSpPr>
        <p:spPr bwMode="auto">
          <a:xfrm>
            <a:off x="457200" y="1922463"/>
            <a:ext cx="8229600"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Resources</a:t>
            </a:r>
            <a:endParaRPr lang="en-US" sz="2400" dirty="0"/>
          </a:p>
          <a:p>
            <a:pPr>
              <a:spcBef>
                <a:spcPts val="0"/>
              </a:spcBef>
              <a:spcAft>
                <a:spcPts val="1200"/>
              </a:spcAft>
              <a:buFont typeface="Wingdings" charset="2"/>
              <a:buChar char="ü"/>
            </a:pPr>
            <a:endParaRPr lang="en-US" sz="2200" dirty="0"/>
          </a:p>
        </p:txBody>
      </p:sp>
      <p:sp>
        <p:nvSpPr>
          <p:cNvPr id="6" name="Slide Number Placeholder 5"/>
          <p:cNvSpPr>
            <a:spLocks noGrp="1"/>
          </p:cNvSpPr>
          <p:nvPr>
            <p:ph type="sldNum" sz="quarter" idx="12"/>
          </p:nvPr>
        </p:nvSpPr>
        <p:spPr/>
        <p:txBody>
          <a:bodyPr/>
          <a:lstStyle/>
          <a:p>
            <a:pPr>
              <a:defRPr/>
            </a:pPr>
            <a:fld id="{F1EB4DBD-6374-B440-BEE4-02F82A0BC917}" type="slidenum">
              <a:rPr lang="en-US" smtClean="0"/>
              <a:pPr>
                <a:defRPr/>
              </a:pPr>
              <a:t>11</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4837" y="5882481"/>
            <a:ext cx="487363" cy="487363"/>
          </a:xfrm>
          <a:prstGeom prst="rect">
            <a:avLst/>
          </a:prstGeom>
        </p:spPr>
      </p:pic>
    </p:spTree>
    <p:extLst>
      <p:ext uri="{BB962C8B-B14F-4D97-AF65-F5344CB8AC3E}">
        <p14:creationId xmlns:p14="http://schemas.microsoft.com/office/powerpoint/2010/main" val="3008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8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www.uakron.edu/dotAsset/5eba97ad-d907-4b7b-8381-a37dd1de4e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068" y="1092199"/>
            <a:ext cx="6981732" cy="43912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168900" y="5483494"/>
            <a:ext cx="3352800" cy="276999"/>
          </a:xfrm>
          <a:prstGeom prst="rect">
            <a:avLst/>
          </a:prstGeom>
          <a:noFill/>
        </p:spPr>
        <p:txBody>
          <a:bodyPr wrap="square" rtlCol="0">
            <a:spAutoFit/>
          </a:bodyPr>
          <a:lstStyle/>
          <a:p>
            <a:pPr algn="r"/>
            <a:r>
              <a:rPr lang="en-US" sz="1200" dirty="0"/>
              <a:t>Source:  The Mentor Teacher Resource Guide</a:t>
            </a:r>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12</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724795"/>
            <a:ext cx="487363" cy="487363"/>
          </a:xfrm>
          <a:prstGeom prst="rect">
            <a:avLst/>
          </a:prstGeom>
        </p:spPr>
      </p:pic>
    </p:spTree>
    <p:extLst>
      <p:ext uri="{BB962C8B-B14F-4D97-AF65-F5344CB8AC3E}">
        <p14:creationId xmlns:p14="http://schemas.microsoft.com/office/powerpoint/2010/main" val="331246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6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What do you think teacher candidates struggle with the most?</a:t>
            </a:r>
          </a:p>
        </p:txBody>
      </p:sp>
      <p:sp>
        <p:nvSpPr>
          <p:cNvPr id="3" name="Text Placeholder 2"/>
          <p:cNvSpPr txBox="1">
            <a:spLocks/>
          </p:cNvSpPr>
          <p:nvPr/>
        </p:nvSpPr>
        <p:spPr bwMode="auto">
          <a:xfrm>
            <a:off x="457200" y="24177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Clr>
                <a:schemeClr val="tx2">
                  <a:lumMod val="60000"/>
                  <a:lumOff val="40000"/>
                </a:schemeClr>
              </a:buClr>
              <a:buFont typeface="Wingdings" charset="2"/>
              <a:buChar char="ü"/>
            </a:pPr>
            <a:r>
              <a:rPr lang="en-US" sz="2400" b="1" dirty="0"/>
              <a:t>Classroom management</a:t>
            </a:r>
          </a:p>
          <a:p>
            <a:pPr>
              <a:spcBef>
                <a:spcPts val="0"/>
              </a:spcBef>
              <a:spcAft>
                <a:spcPts val="1200"/>
              </a:spcAft>
              <a:buClr>
                <a:schemeClr val="tx2">
                  <a:lumMod val="60000"/>
                  <a:lumOff val="40000"/>
                </a:schemeClr>
              </a:buClr>
              <a:buFont typeface="Wingdings" charset="2"/>
              <a:buChar char="ü"/>
            </a:pPr>
            <a:r>
              <a:rPr lang="en-US" sz="2400" b="1" dirty="0"/>
              <a:t>Teaching concepts in the content area – using current research in methodologies and using the content language</a:t>
            </a:r>
            <a:endParaRPr lang="en-US" sz="2200" dirty="0"/>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13</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5943600"/>
            <a:ext cx="487363" cy="487363"/>
          </a:xfrm>
          <a:prstGeom prst="rect">
            <a:avLst/>
          </a:prstGeom>
        </p:spPr>
      </p:pic>
    </p:spTree>
    <p:extLst>
      <p:ext uri="{BB962C8B-B14F-4D97-AF65-F5344CB8AC3E}">
        <p14:creationId xmlns:p14="http://schemas.microsoft.com/office/powerpoint/2010/main" val="10698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Beginning Conversations</a:t>
            </a:r>
          </a:p>
        </p:txBody>
      </p:sp>
      <p:sp>
        <p:nvSpPr>
          <p:cNvPr id="3" name="Text Placeholder 2"/>
          <p:cNvSpPr txBox="1">
            <a:spLocks/>
          </p:cNvSpPr>
          <p:nvPr/>
        </p:nvSpPr>
        <p:spPr bwMode="auto">
          <a:xfrm>
            <a:off x="457200" y="2036763"/>
            <a:ext cx="8229600" cy="362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dirty="0"/>
              <a:t>Focus on:</a:t>
            </a:r>
          </a:p>
          <a:p>
            <a:pPr>
              <a:spcBef>
                <a:spcPts val="0"/>
              </a:spcBef>
              <a:spcAft>
                <a:spcPts val="1200"/>
              </a:spcAft>
              <a:buClr>
                <a:schemeClr val="tx2">
                  <a:lumMod val="60000"/>
                  <a:lumOff val="40000"/>
                </a:schemeClr>
              </a:buClr>
              <a:buFont typeface="Wingdings" pitchFamily="2" charset="2"/>
              <a:buChar char="§"/>
            </a:pPr>
            <a:r>
              <a:rPr lang="en-US" sz="2400" b="1" dirty="0"/>
              <a:t>Classroom rules</a:t>
            </a:r>
            <a:r>
              <a:rPr lang="en-US" sz="2400" dirty="0"/>
              <a:t> - How are they developed?</a:t>
            </a:r>
          </a:p>
          <a:p>
            <a:pPr>
              <a:spcBef>
                <a:spcPts val="0"/>
              </a:spcBef>
              <a:spcAft>
                <a:spcPts val="1200"/>
              </a:spcAft>
              <a:buClr>
                <a:schemeClr val="tx2">
                  <a:lumMod val="60000"/>
                  <a:lumOff val="40000"/>
                </a:schemeClr>
              </a:buClr>
              <a:buFont typeface="Wingdings" pitchFamily="2" charset="2"/>
              <a:buChar char="§"/>
            </a:pPr>
            <a:r>
              <a:rPr lang="en-US" sz="2400" b="1" dirty="0"/>
              <a:t>Classroom routines</a:t>
            </a:r>
            <a:r>
              <a:rPr lang="en-US" sz="2400" dirty="0"/>
              <a:t> - How do they affect behavior management?</a:t>
            </a:r>
          </a:p>
          <a:p>
            <a:pPr>
              <a:spcBef>
                <a:spcPts val="0"/>
              </a:spcBef>
              <a:spcAft>
                <a:spcPts val="1200"/>
              </a:spcAft>
              <a:buClr>
                <a:schemeClr val="tx2">
                  <a:lumMod val="60000"/>
                  <a:lumOff val="40000"/>
                </a:schemeClr>
              </a:buClr>
              <a:buFont typeface="Wingdings" pitchFamily="2" charset="2"/>
              <a:buChar char="§"/>
            </a:pPr>
            <a:r>
              <a:rPr lang="en-US" sz="2400" b="1" dirty="0"/>
              <a:t>Student participation - </a:t>
            </a:r>
            <a:r>
              <a:rPr lang="en-US" sz="2400" dirty="0"/>
              <a:t>How do you engage a student? How does this impact behavior management?</a:t>
            </a:r>
          </a:p>
          <a:p>
            <a:pPr>
              <a:spcBef>
                <a:spcPts val="0"/>
              </a:spcBef>
              <a:spcAft>
                <a:spcPts val="1200"/>
              </a:spcAft>
              <a:buClr>
                <a:schemeClr val="tx2">
                  <a:lumMod val="60000"/>
                  <a:lumOff val="40000"/>
                </a:schemeClr>
              </a:buClr>
              <a:buFont typeface="Wingdings" pitchFamily="2" charset="2"/>
              <a:buChar char="§"/>
            </a:pPr>
            <a:r>
              <a:rPr lang="en-US" sz="2400" b="1" dirty="0"/>
              <a:t>Teacher expectations </a:t>
            </a:r>
            <a:r>
              <a:rPr lang="en-US" sz="2400" dirty="0"/>
              <a:t>– Making them clear and concise. How can that impact behavior management?</a:t>
            </a:r>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14</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867400"/>
            <a:ext cx="487363" cy="487363"/>
          </a:xfrm>
          <a:prstGeom prst="rect">
            <a:avLst/>
          </a:prstGeom>
        </p:spPr>
      </p:pic>
    </p:spTree>
    <p:extLst>
      <p:ext uri="{BB962C8B-B14F-4D97-AF65-F5344CB8AC3E}">
        <p14:creationId xmlns:p14="http://schemas.microsoft.com/office/powerpoint/2010/main" val="16283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Instructional Methodologies</a:t>
            </a:r>
          </a:p>
        </p:txBody>
      </p:sp>
      <p:sp>
        <p:nvSpPr>
          <p:cNvPr id="3" name="Text Placeholder 2"/>
          <p:cNvSpPr txBox="1">
            <a:spLocks/>
          </p:cNvSpPr>
          <p:nvPr/>
        </p:nvSpPr>
        <p:spPr bwMode="auto">
          <a:xfrm>
            <a:off x="457200" y="2036763"/>
            <a:ext cx="8229600" cy="362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Clr>
                <a:schemeClr val="tx2">
                  <a:lumMod val="60000"/>
                  <a:lumOff val="40000"/>
                </a:schemeClr>
              </a:buClr>
              <a:buFont typeface="Wingdings" charset="2"/>
              <a:buChar char="§"/>
            </a:pPr>
            <a:r>
              <a:rPr lang="en-US" sz="2400" dirty="0"/>
              <a:t>Focus on </a:t>
            </a:r>
            <a:r>
              <a:rPr lang="en-US" sz="2400" b="1" dirty="0"/>
              <a:t>instructional methodologies </a:t>
            </a:r>
            <a:r>
              <a:rPr lang="en-US" sz="2400" dirty="0"/>
              <a:t>when giving feedback from observations, planning for instruction and or throughout your conversations.</a:t>
            </a:r>
          </a:p>
          <a:p>
            <a:pPr>
              <a:spcBef>
                <a:spcPts val="0"/>
              </a:spcBef>
              <a:spcAft>
                <a:spcPts val="1200"/>
              </a:spcAft>
              <a:buClr>
                <a:schemeClr val="tx2">
                  <a:lumMod val="60000"/>
                  <a:lumOff val="40000"/>
                </a:schemeClr>
              </a:buClr>
              <a:buFont typeface="Wingdings" charset="2"/>
              <a:buChar char="§"/>
            </a:pPr>
            <a:r>
              <a:rPr lang="en-US" sz="2400" dirty="0"/>
              <a:t>Use the </a:t>
            </a:r>
            <a:r>
              <a:rPr lang="en-US" sz="2400" b="1" dirty="0"/>
              <a:t>academic content language </a:t>
            </a:r>
            <a:r>
              <a:rPr lang="en-US" sz="2400" dirty="0"/>
              <a:t>throughout your conversations as well.</a:t>
            </a:r>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15</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867400"/>
            <a:ext cx="487363" cy="487363"/>
          </a:xfrm>
          <a:prstGeom prst="rect">
            <a:avLst/>
          </a:prstGeom>
        </p:spPr>
      </p:pic>
    </p:spTree>
    <p:extLst>
      <p:ext uri="{BB962C8B-B14F-4D97-AF65-F5344CB8AC3E}">
        <p14:creationId xmlns:p14="http://schemas.microsoft.com/office/powerpoint/2010/main" val="27387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799"/>
            <a:ext cx="8229600" cy="109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Consider instructional methods that promote student involvement</a:t>
            </a:r>
          </a:p>
        </p:txBody>
      </p:sp>
      <p:sp>
        <p:nvSpPr>
          <p:cNvPr id="3" name="Text Placeholder 2"/>
          <p:cNvSpPr txBox="1">
            <a:spLocks/>
          </p:cNvSpPr>
          <p:nvPr/>
        </p:nvSpPr>
        <p:spPr bwMode="auto">
          <a:xfrm>
            <a:off x="457200" y="2036763"/>
            <a:ext cx="8229600" cy="405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1600" dirty="0"/>
              <a:t>Brainstorming; bulletin boards; buzz session; case study; coaching; collaborative learning; chunking or clustering; committee work; community-based research; community-based service projects; computer-assisted; concept mapping/webbing; debate; demonstration; discovery; discussions (Socratic seminar, fishbowls, panels, roundtables, inquiry discussion groups); distance learning; drama; drill; expository writing; field trip; forum games; group work (cooperative learning groups;) dyads; homo- or heterogeneous grouping, inquiry grouping; tutorial grouping; guest speaker independent work stations; individualized instruction; inferring; inquiry learning; guided inductive inquiry; interviews; jury trial; K-W-L; laboratory investigation; learning activity center; direct-learning center; open-learning center; skill center; library/resource center; metacognition; mock-up; mock-trial; multimedia creations; outlining; paraphrasing; periodicals; presentations; problem solving; problem-based learning; project; questioning; reciprocal teaching; recitation; review and practice; role play self-instructional module; simulation; </a:t>
            </a:r>
            <a:r>
              <a:rPr lang="en-US" sz="1600" dirty="0" err="1"/>
              <a:t>sociodrama</a:t>
            </a:r>
            <a:r>
              <a:rPr lang="en-US" sz="1600" dirty="0"/>
              <a:t>; study guide; study strategies; summarizing; survey projects; symposium telecommunication; research paper/presentation/web-quest/annotated bibliography; think aloud; think-pair-share; </a:t>
            </a:r>
            <a:r>
              <a:rPr lang="en-US" sz="1600" dirty="0" err="1"/>
              <a:t>Vee</a:t>
            </a:r>
            <a:r>
              <a:rPr lang="en-US" sz="1600" dirty="0"/>
              <a:t> mapping; Venn diagramming; visual learning logs, visual tools; webbing/concept mapping; writing pals/pen pals; writing across the curriculum</a:t>
            </a:r>
          </a:p>
        </p:txBody>
      </p:sp>
      <p:sp>
        <p:nvSpPr>
          <p:cNvPr id="6" name="Slide Number Placeholder 5"/>
          <p:cNvSpPr>
            <a:spLocks noGrp="1"/>
          </p:cNvSpPr>
          <p:nvPr>
            <p:ph type="sldNum" sz="quarter" idx="12"/>
          </p:nvPr>
        </p:nvSpPr>
        <p:spPr/>
        <p:txBody>
          <a:bodyPr/>
          <a:lstStyle/>
          <a:p>
            <a:pPr>
              <a:defRPr/>
            </a:pPr>
            <a:fld id="{F1EB4DBD-6374-B440-BEE4-02F82A0BC917}" type="slidenum">
              <a:rPr lang="en-US" smtClean="0"/>
              <a:pPr>
                <a:defRPr/>
              </a:pPr>
              <a:t>16</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99437" y="5900737"/>
            <a:ext cx="487363" cy="487363"/>
          </a:xfrm>
          <a:prstGeom prst="rect">
            <a:avLst/>
          </a:prstGeom>
        </p:spPr>
      </p:pic>
    </p:spTree>
    <p:extLst>
      <p:ext uri="{BB962C8B-B14F-4D97-AF65-F5344CB8AC3E}">
        <p14:creationId xmlns:p14="http://schemas.microsoft.com/office/powerpoint/2010/main" val="282908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1689100"/>
            <a:ext cx="8229600" cy="1663700"/>
          </a:xfrm>
          <a:prstGeom prst="rect">
            <a:avLst/>
          </a:prstGeom>
        </p:spPr>
        <p:txBody>
          <a:bodyPr anchor="b"/>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200000"/>
              </a:lnSpc>
            </a:pPr>
            <a:r>
              <a:rPr lang="en-US" sz="3200" b="1" dirty="0">
                <a:latin typeface="Georgia" charset="0"/>
                <a:cs typeface="Georgia" charset="0"/>
              </a:rPr>
              <a:t>Part 2 of 5:</a:t>
            </a:r>
          </a:p>
          <a:p>
            <a:pPr>
              <a:lnSpc>
                <a:spcPct val="200000"/>
              </a:lnSpc>
            </a:pPr>
            <a:r>
              <a:rPr lang="en-US" sz="3200" b="1" dirty="0">
                <a:latin typeface="Georgia" charset="0"/>
                <a:cs typeface="Georgia" charset="0"/>
              </a:rPr>
              <a:t>New Evaluation Forms</a:t>
            </a:r>
          </a:p>
        </p:txBody>
      </p:sp>
      <p:sp>
        <p:nvSpPr>
          <p:cNvPr id="5" name="Slide Number Placeholder 4"/>
          <p:cNvSpPr>
            <a:spLocks noGrp="1"/>
          </p:cNvSpPr>
          <p:nvPr>
            <p:ph type="sldNum" sz="quarter" idx="12"/>
          </p:nvPr>
        </p:nvSpPr>
        <p:spPr/>
        <p:txBody>
          <a:bodyPr/>
          <a:lstStyle/>
          <a:p>
            <a:pPr>
              <a:defRPr/>
            </a:pPr>
            <a:fld id="{EB5FCA7D-D883-6F4D-BC92-07E18C32FC4B}" type="slidenum">
              <a:rPr lang="en-US" smtClean="0"/>
              <a:pPr>
                <a:defRPr/>
              </a:pPr>
              <a:t>17</a:t>
            </a:fld>
            <a:endParaRPr lang="en-US"/>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91200"/>
            <a:ext cx="487363" cy="487363"/>
          </a:xfrm>
          <a:prstGeom prst="rect">
            <a:avLst/>
          </a:prstGeom>
        </p:spPr>
      </p:pic>
    </p:spTree>
    <p:extLst>
      <p:ext uri="{BB962C8B-B14F-4D97-AF65-F5344CB8AC3E}">
        <p14:creationId xmlns:p14="http://schemas.microsoft.com/office/powerpoint/2010/main" val="286462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Evaluation Forms</a:t>
            </a:r>
          </a:p>
        </p:txBody>
      </p:sp>
      <p:sp>
        <p:nvSpPr>
          <p:cNvPr id="3" name="Text Placeholder 2"/>
          <p:cNvSpPr txBox="1">
            <a:spLocks/>
          </p:cNvSpPr>
          <p:nvPr/>
        </p:nvSpPr>
        <p:spPr bwMode="auto">
          <a:xfrm>
            <a:off x="457200" y="19224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charset="2"/>
              <a:buChar char="§"/>
            </a:pPr>
            <a:r>
              <a:rPr lang="en-US" sz="2400" dirty="0"/>
              <a:t>The new UA Teacher Candidate observation, midterm and final evaluation forms are in alignment with OSTP (Ohio Standards for the Teaching Profession.)  There are elements included in the student teaching evaluations that are pulled from the OTES Evaluation.</a:t>
            </a:r>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18</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8200" y="5867400"/>
            <a:ext cx="487363" cy="487363"/>
          </a:xfrm>
          <a:prstGeom prst="rect">
            <a:avLst/>
          </a:prstGeom>
        </p:spPr>
      </p:pic>
    </p:spTree>
    <p:extLst>
      <p:ext uri="{BB962C8B-B14F-4D97-AF65-F5344CB8AC3E}">
        <p14:creationId xmlns:p14="http://schemas.microsoft.com/office/powerpoint/2010/main" val="13212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1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23" y="749300"/>
            <a:ext cx="8582677" cy="561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1EB4DBD-6374-B440-BEE4-02F82A0BC917}" type="slidenum">
              <a:rPr lang="en-US" smtClean="0"/>
              <a:pPr>
                <a:defRPr/>
              </a:pPr>
              <a:t>19</a:t>
            </a:fld>
            <a:endParaRPr lang="en-US"/>
          </a:p>
        </p:txBody>
      </p:sp>
    </p:spTree>
    <p:extLst>
      <p:ext uri="{BB962C8B-B14F-4D97-AF65-F5344CB8AC3E}">
        <p14:creationId xmlns:p14="http://schemas.microsoft.com/office/powerpoint/2010/main" val="77805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57200" y="939800"/>
            <a:ext cx="8229600" cy="762000"/>
          </a:xfrm>
        </p:spPr>
        <p:txBody>
          <a:bodyPr anchor="b"/>
          <a:lstStyle/>
          <a:p>
            <a:pPr algn="l"/>
            <a:r>
              <a:rPr lang="en-US" sz="3200" b="1" dirty="0">
                <a:latin typeface="Georgia" charset="0"/>
                <a:cs typeface="Georgia" charset="0"/>
              </a:rPr>
              <a:t>What is covered in this training</a:t>
            </a:r>
          </a:p>
        </p:txBody>
      </p:sp>
      <p:sp>
        <p:nvSpPr>
          <p:cNvPr id="5123" name="Text Placeholder 2"/>
          <p:cNvSpPr>
            <a:spLocks noGrp="1"/>
          </p:cNvSpPr>
          <p:nvPr>
            <p:ph type="body" idx="4294967295"/>
          </p:nvPr>
        </p:nvSpPr>
        <p:spPr>
          <a:xfrm>
            <a:off x="457200" y="1922463"/>
            <a:ext cx="7772400" cy="2471737"/>
          </a:xfrm>
        </p:spPr>
        <p:txBody>
          <a:bodyPr/>
          <a:lstStyle/>
          <a:p>
            <a:pPr marL="457200" lvl="0" indent="-457200">
              <a:buFont typeface="+mj-lt"/>
              <a:buAutoNum type="arabicPeriod"/>
            </a:pPr>
            <a:r>
              <a:rPr lang="en-US" sz="2400" dirty="0"/>
              <a:t>Getting Started - Website and materials you will need</a:t>
            </a:r>
          </a:p>
          <a:p>
            <a:pPr marL="457200" lvl="0" indent="-457200">
              <a:buFont typeface="+mj-lt"/>
              <a:buAutoNum type="arabicPeriod"/>
            </a:pPr>
            <a:r>
              <a:rPr lang="en-US" sz="2400" dirty="0"/>
              <a:t>Evaluation materials</a:t>
            </a:r>
          </a:p>
          <a:p>
            <a:pPr marL="457200" lvl="0" indent="-457200">
              <a:buFont typeface="+mj-lt"/>
              <a:buAutoNum type="arabicPeriod"/>
            </a:pPr>
            <a:r>
              <a:rPr lang="en-US" sz="2400" dirty="0"/>
              <a:t>Co-Teaching Model</a:t>
            </a:r>
          </a:p>
          <a:p>
            <a:pPr marL="457200" lvl="0" indent="-457200">
              <a:buFont typeface="+mj-lt"/>
              <a:buAutoNum type="arabicPeriod"/>
            </a:pPr>
            <a:r>
              <a:rPr lang="en-US" sz="2400" dirty="0" err="1"/>
              <a:t>edTPA</a:t>
            </a:r>
            <a:endParaRPr lang="en-US" sz="2400" dirty="0"/>
          </a:p>
          <a:p>
            <a:pPr marL="457200" lvl="0" indent="-457200">
              <a:buFont typeface="+mj-lt"/>
              <a:buAutoNum type="arabicPeriod"/>
            </a:pPr>
            <a:r>
              <a:rPr lang="en-US" sz="2400" dirty="0"/>
              <a:t>Questions/Problem Solving </a:t>
            </a:r>
          </a:p>
        </p:txBody>
      </p:sp>
      <p:sp>
        <p:nvSpPr>
          <p:cNvPr id="2" name="Slide Number Placeholder 1"/>
          <p:cNvSpPr>
            <a:spLocks noGrp="1"/>
          </p:cNvSpPr>
          <p:nvPr>
            <p:ph type="sldNum" sz="quarter" idx="12"/>
          </p:nvPr>
        </p:nvSpPr>
        <p:spPr/>
        <p:txBody>
          <a:bodyPr/>
          <a:lstStyle/>
          <a:p>
            <a:pPr>
              <a:defRPr/>
            </a:pPr>
            <a:fld id="{F1EB4DBD-6374-B440-BEE4-02F82A0BC917}" type="slidenum">
              <a:rPr lang="en-US" smtClean="0"/>
              <a:pPr>
                <a:defRPr/>
              </a:pPr>
              <a:t>2</a:t>
            </a:fld>
            <a:endParaRPr lang="en-US"/>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571500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7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Evaluation Forms</a:t>
            </a:r>
          </a:p>
        </p:txBody>
      </p:sp>
      <p:sp>
        <p:nvSpPr>
          <p:cNvPr id="3" name="Text Placeholder 2"/>
          <p:cNvSpPr txBox="1">
            <a:spLocks/>
          </p:cNvSpPr>
          <p:nvPr/>
        </p:nvSpPr>
        <p:spPr bwMode="auto">
          <a:xfrm>
            <a:off x="457199" y="1922463"/>
            <a:ext cx="8348663"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t>You will use three different evaluation forms:</a:t>
            </a:r>
          </a:p>
          <a:p>
            <a:pPr marL="0" indent="0">
              <a:buNone/>
            </a:pPr>
            <a:endParaRPr lang="en-US" sz="2200" dirty="0"/>
          </a:p>
          <a:p>
            <a:pPr marL="457200" indent="-457200">
              <a:buFont typeface="+mj-lt"/>
              <a:buAutoNum type="arabicPeriod"/>
            </a:pPr>
            <a:r>
              <a:rPr lang="en-US" sz="2200" b="1" dirty="0"/>
              <a:t>Observation form </a:t>
            </a:r>
            <a:r>
              <a:rPr lang="en-US" sz="2200" dirty="0"/>
              <a:t>(optional for the mentor teacher to use when doing an observation on your teacher candidate).  Form is found on our website.  There is a Note Taking form you can use while observing.  If you choose to use these forms, please forward to the University Supervisor.</a:t>
            </a:r>
          </a:p>
          <a:p>
            <a:pPr marL="457200" indent="-457200">
              <a:buFont typeface="+mj-lt"/>
              <a:buAutoNum type="arabicPeriod"/>
            </a:pPr>
            <a:r>
              <a:rPr lang="en-US" sz="2200" b="1" dirty="0"/>
              <a:t>Midterm and Final evaluation worksheets</a:t>
            </a:r>
            <a:r>
              <a:rPr lang="en-US" sz="2200" dirty="0"/>
              <a:t> (The University Supervisor will provide this to you in advance of the evaluation meeting. You will share your ratings in a conference with the teacher candidate and the University Supervisor)</a:t>
            </a:r>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20</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5868987"/>
            <a:ext cx="487363" cy="487363"/>
          </a:xfrm>
          <a:prstGeom prst="rect">
            <a:avLst/>
          </a:prstGeom>
        </p:spPr>
      </p:pic>
    </p:spTree>
    <p:extLst>
      <p:ext uri="{BB962C8B-B14F-4D97-AF65-F5344CB8AC3E}">
        <p14:creationId xmlns:p14="http://schemas.microsoft.com/office/powerpoint/2010/main" val="40039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9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Midterm and Final Evaluations</a:t>
            </a:r>
          </a:p>
        </p:txBody>
      </p:sp>
      <p:sp>
        <p:nvSpPr>
          <p:cNvPr id="3" name="Text Placeholder 2"/>
          <p:cNvSpPr txBox="1">
            <a:spLocks/>
          </p:cNvSpPr>
          <p:nvPr/>
        </p:nvSpPr>
        <p:spPr bwMode="auto">
          <a:xfrm>
            <a:off x="457200" y="19224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t>In the Midterm and Final evaluations you will find various sections which include</a:t>
            </a:r>
          </a:p>
          <a:p>
            <a:pPr lvl="1">
              <a:spcBef>
                <a:spcPts val="0"/>
              </a:spcBef>
              <a:buClr>
                <a:schemeClr val="tx2">
                  <a:lumMod val="60000"/>
                  <a:lumOff val="40000"/>
                </a:schemeClr>
              </a:buClr>
              <a:buFont typeface="Wingdings" charset="2"/>
              <a:buChar char="§"/>
            </a:pPr>
            <a:r>
              <a:rPr lang="en-US" sz="2400" dirty="0"/>
              <a:t>Planning</a:t>
            </a:r>
          </a:p>
          <a:p>
            <a:pPr lvl="1">
              <a:spcBef>
                <a:spcPts val="0"/>
              </a:spcBef>
              <a:buClr>
                <a:schemeClr val="tx2">
                  <a:lumMod val="60000"/>
                  <a:lumOff val="40000"/>
                </a:schemeClr>
              </a:buClr>
              <a:buFont typeface="Wingdings" charset="2"/>
              <a:buChar char="§"/>
            </a:pPr>
            <a:r>
              <a:rPr lang="en-US" sz="2400" dirty="0"/>
              <a:t>Engaging students in learning</a:t>
            </a:r>
          </a:p>
          <a:p>
            <a:pPr lvl="1">
              <a:spcBef>
                <a:spcPts val="0"/>
              </a:spcBef>
              <a:buClr>
                <a:schemeClr val="tx2">
                  <a:lumMod val="60000"/>
                  <a:lumOff val="40000"/>
                </a:schemeClr>
              </a:buClr>
              <a:buFont typeface="Wingdings" charset="2"/>
              <a:buChar char="§"/>
            </a:pPr>
            <a:r>
              <a:rPr lang="en-US" sz="2400" dirty="0"/>
              <a:t>Assessments</a:t>
            </a:r>
          </a:p>
          <a:p>
            <a:pPr lvl="1">
              <a:spcBef>
                <a:spcPts val="0"/>
              </a:spcBef>
              <a:spcAft>
                <a:spcPts val="1200"/>
              </a:spcAft>
              <a:buClr>
                <a:schemeClr val="tx2">
                  <a:lumMod val="60000"/>
                  <a:lumOff val="40000"/>
                </a:schemeClr>
              </a:buClr>
              <a:buFont typeface="Wingdings" charset="2"/>
              <a:buChar char="§"/>
            </a:pPr>
            <a:r>
              <a:rPr lang="en-US" sz="2400" dirty="0"/>
              <a:t>Dispositions</a:t>
            </a:r>
          </a:p>
          <a:p>
            <a:pPr marL="0" lvl="1" indent="0">
              <a:buNone/>
            </a:pPr>
            <a:r>
              <a:rPr lang="en-US" sz="2400" dirty="0"/>
              <a:t>Like OTES, you would indicate evidence/rationale that the teacher candidate has either exceeded, met, is emerging, or does not meet expectations. </a:t>
            </a:r>
          </a:p>
        </p:txBody>
      </p:sp>
      <p:sp>
        <p:nvSpPr>
          <p:cNvPr id="6" name="Slide Number Placeholder 5"/>
          <p:cNvSpPr>
            <a:spLocks noGrp="1"/>
          </p:cNvSpPr>
          <p:nvPr>
            <p:ph type="sldNum" sz="quarter" idx="12"/>
          </p:nvPr>
        </p:nvSpPr>
        <p:spPr/>
        <p:txBody>
          <a:bodyPr/>
          <a:lstStyle/>
          <a:p>
            <a:pPr>
              <a:defRPr/>
            </a:pPr>
            <a:fld id="{F1EB4DBD-6374-B440-BEE4-02F82A0BC917}" type="slidenum">
              <a:rPr lang="en-US" smtClean="0"/>
              <a:pPr>
                <a:defRPr/>
              </a:pPr>
              <a:t>21</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8200" y="6019800"/>
            <a:ext cx="487363" cy="487363"/>
          </a:xfrm>
          <a:prstGeom prst="rect">
            <a:avLst/>
          </a:prstGeom>
        </p:spPr>
      </p:pic>
    </p:spTree>
    <p:extLst>
      <p:ext uri="{BB962C8B-B14F-4D97-AF65-F5344CB8AC3E}">
        <p14:creationId xmlns:p14="http://schemas.microsoft.com/office/powerpoint/2010/main" val="368459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5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1689100"/>
            <a:ext cx="8229600" cy="1663700"/>
          </a:xfrm>
          <a:prstGeom prst="rect">
            <a:avLst/>
          </a:prstGeom>
        </p:spPr>
        <p:txBody>
          <a:bodyPr anchor="b"/>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200000"/>
              </a:lnSpc>
            </a:pPr>
            <a:r>
              <a:rPr lang="en-US" sz="3200" b="1" dirty="0">
                <a:latin typeface="Georgia" charset="0"/>
                <a:cs typeface="Georgia" charset="0"/>
              </a:rPr>
              <a:t>Part 3 of 5:</a:t>
            </a:r>
          </a:p>
          <a:p>
            <a:pPr>
              <a:lnSpc>
                <a:spcPct val="200000"/>
              </a:lnSpc>
            </a:pPr>
            <a:r>
              <a:rPr lang="en-US" sz="3200" b="1" dirty="0">
                <a:latin typeface="Georgia" charset="0"/>
                <a:cs typeface="Georgia" charset="0"/>
              </a:rPr>
              <a:t>The Co-Teaching Model</a:t>
            </a:r>
          </a:p>
        </p:txBody>
      </p:sp>
      <p:sp>
        <p:nvSpPr>
          <p:cNvPr id="5" name="Slide Number Placeholder 4"/>
          <p:cNvSpPr>
            <a:spLocks noGrp="1"/>
          </p:cNvSpPr>
          <p:nvPr>
            <p:ph type="sldNum" sz="quarter" idx="12"/>
          </p:nvPr>
        </p:nvSpPr>
        <p:spPr/>
        <p:txBody>
          <a:bodyPr/>
          <a:lstStyle/>
          <a:p>
            <a:pPr>
              <a:defRPr/>
            </a:pPr>
            <a:fld id="{EB5FCA7D-D883-6F4D-BC92-07E18C32FC4B}" type="slidenum">
              <a:rPr lang="en-US" smtClean="0"/>
              <a:pPr>
                <a:defRPr/>
              </a:pPr>
              <a:t>22</a:t>
            </a:fld>
            <a:endParaRPr lang="en-US"/>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8200" y="5791200"/>
            <a:ext cx="487363" cy="487363"/>
          </a:xfrm>
          <a:prstGeom prst="rect">
            <a:avLst/>
          </a:prstGeom>
        </p:spPr>
      </p:pic>
    </p:spTree>
    <p:extLst>
      <p:ext uri="{BB962C8B-B14F-4D97-AF65-F5344CB8AC3E}">
        <p14:creationId xmlns:p14="http://schemas.microsoft.com/office/powerpoint/2010/main" val="90606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ages from Coteaching pag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1" y="628072"/>
            <a:ext cx="7785100" cy="6015759"/>
          </a:xfrm>
          <a:prstGeom prst="rect">
            <a:avLst/>
          </a:prstGeom>
        </p:spPr>
      </p:pic>
      <p:sp>
        <p:nvSpPr>
          <p:cNvPr id="3" name="Slide Number Placeholder 2"/>
          <p:cNvSpPr>
            <a:spLocks noGrp="1"/>
          </p:cNvSpPr>
          <p:nvPr>
            <p:ph type="sldNum" sz="quarter" idx="12"/>
          </p:nvPr>
        </p:nvSpPr>
        <p:spPr/>
        <p:txBody>
          <a:bodyPr/>
          <a:lstStyle/>
          <a:p>
            <a:pPr>
              <a:defRPr/>
            </a:pPr>
            <a:fld id="{F1EB4DBD-6374-B440-BEE4-02F82A0BC917}" type="slidenum">
              <a:rPr lang="en-US" smtClean="0"/>
              <a:pPr>
                <a:defRPr/>
              </a:pPr>
              <a:t>23</a:t>
            </a:fld>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83601" y="6007100"/>
            <a:ext cx="487363" cy="487363"/>
          </a:xfrm>
          <a:prstGeom prst="rect">
            <a:avLst/>
          </a:prstGeom>
        </p:spPr>
      </p:pic>
    </p:spTree>
    <p:extLst>
      <p:ext uri="{BB962C8B-B14F-4D97-AF65-F5344CB8AC3E}">
        <p14:creationId xmlns:p14="http://schemas.microsoft.com/office/powerpoint/2010/main" val="303118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4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51139529"/>
              </p:ext>
            </p:extLst>
          </p:nvPr>
        </p:nvGraphicFramePr>
        <p:xfrm>
          <a:off x="1651002" y="748278"/>
          <a:ext cx="5583655" cy="5690622"/>
        </p:xfrm>
        <a:graphic>
          <a:graphicData uri="http://schemas.openxmlformats.org/presentationml/2006/ole">
            <mc:AlternateContent xmlns:mc="http://schemas.openxmlformats.org/markup-compatibility/2006">
              <mc:Choice xmlns:v="urn:schemas-microsoft-com:vml" Requires="v">
                <p:oleObj spid="_x0000_s36880" name="Document" r:id="rId5" imgW="6629400" imgH="6756400" progId="Word.Document.12">
                  <p:embed/>
                </p:oleObj>
              </mc:Choice>
              <mc:Fallback>
                <p:oleObj name="Document" r:id="rId5" imgW="6629400" imgH="6756400" progId="Word.Document.12">
                  <p:embed/>
                  <p:pic>
                    <p:nvPicPr>
                      <p:cNvPr id="0" name=""/>
                      <p:cNvPicPr/>
                      <p:nvPr/>
                    </p:nvPicPr>
                    <p:blipFill>
                      <a:blip r:embed="rId6"/>
                      <a:stretch>
                        <a:fillRect/>
                      </a:stretch>
                    </p:blipFill>
                    <p:spPr>
                      <a:xfrm>
                        <a:off x="1651002" y="748278"/>
                        <a:ext cx="5583655" cy="5690622"/>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F1EB4DBD-6374-B440-BEE4-02F82A0BC917}" type="slidenum">
              <a:rPr lang="en-US" smtClean="0"/>
              <a:pPr>
                <a:defRPr/>
              </a:pPr>
              <a:t>24</a:t>
            </a:fld>
            <a:endParaRPr lang="en-US"/>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99437" y="5887560"/>
            <a:ext cx="487363" cy="487363"/>
          </a:xfrm>
          <a:prstGeom prst="rect">
            <a:avLst/>
          </a:prstGeom>
        </p:spPr>
      </p:pic>
    </p:spTree>
    <p:extLst>
      <p:ext uri="{BB962C8B-B14F-4D97-AF65-F5344CB8AC3E}">
        <p14:creationId xmlns:p14="http://schemas.microsoft.com/office/powerpoint/2010/main" val="5731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3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2197100"/>
            <a:ext cx="8229600" cy="1663700"/>
          </a:xfrm>
          <a:prstGeom prst="rect">
            <a:avLst/>
          </a:prstGeom>
        </p:spPr>
        <p:txBody>
          <a:bodyPr anchor="b"/>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200000"/>
              </a:lnSpc>
            </a:pPr>
            <a:r>
              <a:rPr lang="en-US" sz="3200" b="1" dirty="0">
                <a:latin typeface="Georgia" charset="0"/>
                <a:cs typeface="Georgia" charset="0"/>
              </a:rPr>
              <a:t>Part 4 of 5:</a:t>
            </a:r>
          </a:p>
          <a:p>
            <a:pPr>
              <a:lnSpc>
                <a:spcPct val="200000"/>
              </a:lnSpc>
            </a:pPr>
            <a:r>
              <a:rPr lang="en-US" sz="3200" b="1" dirty="0" err="1">
                <a:latin typeface="Georgia" charset="0"/>
                <a:cs typeface="Georgia" charset="0"/>
              </a:rPr>
              <a:t>edTPA</a:t>
            </a:r>
            <a:r>
              <a:rPr lang="en-US" sz="3200" b="1" dirty="0">
                <a:latin typeface="Georgia" charset="0"/>
                <a:cs typeface="Georgia" charset="0"/>
              </a:rPr>
              <a:t> </a:t>
            </a:r>
          </a:p>
          <a:p>
            <a:pPr>
              <a:lnSpc>
                <a:spcPct val="200000"/>
              </a:lnSpc>
            </a:pPr>
            <a:r>
              <a:rPr lang="en-US" sz="3200" b="1" dirty="0">
                <a:latin typeface="Georgia" charset="0"/>
                <a:cs typeface="Georgia" charset="0"/>
              </a:rPr>
              <a:t>(Teacher Performance Assessment)</a:t>
            </a:r>
          </a:p>
        </p:txBody>
      </p:sp>
      <p:sp>
        <p:nvSpPr>
          <p:cNvPr id="5" name="Slide Number Placeholder 4"/>
          <p:cNvSpPr>
            <a:spLocks noGrp="1"/>
          </p:cNvSpPr>
          <p:nvPr>
            <p:ph type="sldNum" sz="quarter" idx="12"/>
          </p:nvPr>
        </p:nvSpPr>
        <p:spPr/>
        <p:txBody>
          <a:bodyPr/>
          <a:lstStyle/>
          <a:p>
            <a:pPr>
              <a:defRPr/>
            </a:pPr>
            <a:fld id="{EB5FCA7D-D883-6F4D-BC92-07E18C32FC4B}" type="slidenum">
              <a:rPr lang="en-US" smtClean="0"/>
              <a:pPr>
                <a:defRPr/>
              </a:pPr>
              <a:t>25</a:t>
            </a:fld>
            <a:endParaRPr lang="en-US"/>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3118" y="6019800"/>
            <a:ext cx="487363" cy="487363"/>
          </a:xfrm>
          <a:prstGeom prst="rect">
            <a:avLst/>
          </a:prstGeom>
        </p:spPr>
      </p:pic>
    </p:spTree>
    <p:extLst>
      <p:ext uri="{BB962C8B-B14F-4D97-AF65-F5344CB8AC3E}">
        <p14:creationId xmlns:p14="http://schemas.microsoft.com/office/powerpoint/2010/main" val="12435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err="1">
                <a:latin typeface="Georgia" charset="0"/>
                <a:cs typeface="Georgia" charset="0"/>
              </a:rPr>
              <a:t>edTPA</a:t>
            </a:r>
            <a:endParaRPr lang="en-US" sz="3200" b="1" dirty="0">
              <a:latin typeface="Georgia" charset="0"/>
              <a:cs typeface="Georgia" charset="0"/>
            </a:endParaRPr>
          </a:p>
        </p:txBody>
      </p:sp>
      <p:sp>
        <p:nvSpPr>
          <p:cNvPr id="5" name="Text Placeholder 2"/>
          <p:cNvSpPr txBox="1">
            <a:spLocks/>
          </p:cNvSpPr>
          <p:nvPr/>
        </p:nvSpPr>
        <p:spPr bwMode="auto">
          <a:xfrm>
            <a:off x="457200" y="19224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Clr>
                <a:schemeClr val="tx2">
                  <a:lumMod val="60000"/>
                  <a:lumOff val="40000"/>
                </a:schemeClr>
              </a:buClr>
              <a:buFont typeface="Wingdings" charset="2"/>
              <a:buChar char="§"/>
            </a:pPr>
            <a:r>
              <a:rPr lang="en-US" sz="2200" dirty="0"/>
              <a:t>ODE has now required all teacher candidates to complete the </a:t>
            </a:r>
            <a:r>
              <a:rPr lang="en-US" sz="2200" dirty="0" err="1"/>
              <a:t>edTPA</a:t>
            </a:r>
            <a:r>
              <a:rPr lang="en-US" sz="2200" dirty="0"/>
              <a:t> portfolio which includes submission of a video recording of the teacher candidate teaching students the featured lessons.  Confidentiality agreements are signed by the teacher candidates expressing that they not share the videos under any circumstance except for submission to Pearson.</a:t>
            </a:r>
          </a:p>
          <a:p>
            <a:pPr>
              <a:spcBef>
                <a:spcPts val="0"/>
              </a:spcBef>
              <a:spcAft>
                <a:spcPts val="1200"/>
              </a:spcAft>
              <a:buClr>
                <a:schemeClr val="tx2">
                  <a:lumMod val="60000"/>
                  <a:lumOff val="40000"/>
                </a:schemeClr>
              </a:buClr>
              <a:buFont typeface="Wingdings" charset="2"/>
              <a:buChar char="§"/>
            </a:pPr>
            <a:r>
              <a:rPr lang="en-US" sz="2200" dirty="0"/>
              <a:t>The University of Akron’s teacher candidates submit their </a:t>
            </a:r>
            <a:r>
              <a:rPr lang="en-US" sz="2200" dirty="0" err="1"/>
              <a:t>edTPA</a:t>
            </a:r>
            <a:r>
              <a:rPr lang="en-US" sz="2200" dirty="0"/>
              <a:t> for national scoring by Pearson.</a:t>
            </a:r>
          </a:p>
          <a:p>
            <a:pPr>
              <a:spcBef>
                <a:spcPts val="0"/>
              </a:spcBef>
              <a:spcAft>
                <a:spcPts val="1200"/>
              </a:spcAft>
              <a:buClr>
                <a:schemeClr val="tx2">
                  <a:lumMod val="60000"/>
                  <a:lumOff val="40000"/>
                </a:schemeClr>
              </a:buClr>
              <a:buFont typeface="Wingdings" charset="2"/>
              <a:buChar char="§"/>
            </a:pPr>
            <a:r>
              <a:rPr lang="en-US" sz="2200" dirty="0"/>
              <a:t>Mentor teachers are asked to provide support by offering feedback on the teacher candidate’s lesson plans, implementation of the lesson, and assessment of student learning.</a:t>
            </a:r>
          </a:p>
          <a:p>
            <a:pPr marL="0" indent="0">
              <a:buNone/>
            </a:pPr>
            <a:endParaRPr lang="en-US" sz="2200" dirty="0"/>
          </a:p>
        </p:txBody>
      </p:sp>
      <p:sp>
        <p:nvSpPr>
          <p:cNvPr id="6" name="Slide Number Placeholder 5"/>
          <p:cNvSpPr>
            <a:spLocks noGrp="1"/>
          </p:cNvSpPr>
          <p:nvPr>
            <p:ph type="sldNum" sz="quarter" idx="12"/>
          </p:nvPr>
        </p:nvSpPr>
        <p:spPr/>
        <p:txBody>
          <a:bodyPr/>
          <a:lstStyle/>
          <a:p>
            <a:pPr>
              <a:defRPr/>
            </a:pPr>
            <a:fld id="{F1EB4DBD-6374-B440-BEE4-02F82A0BC917}" type="slidenum">
              <a:rPr lang="en-US" smtClean="0"/>
              <a:pPr>
                <a:defRPr/>
              </a:pPr>
              <a:t>26</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3118" y="5884247"/>
            <a:ext cx="487363" cy="487363"/>
          </a:xfrm>
          <a:prstGeom prst="rect">
            <a:avLst/>
          </a:prstGeom>
        </p:spPr>
      </p:pic>
    </p:spTree>
    <p:extLst>
      <p:ext uri="{BB962C8B-B14F-4D97-AF65-F5344CB8AC3E}">
        <p14:creationId xmlns:p14="http://schemas.microsoft.com/office/powerpoint/2010/main" val="13711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1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432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err="1">
                <a:latin typeface="Georgia" charset="0"/>
                <a:cs typeface="Georgia" charset="0"/>
              </a:rPr>
              <a:t>edTPA</a:t>
            </a:r>
            <a:r>
              <a:rPr lang="en-US" sz="3200" b="1" dirty="0">
                <a:latin typeface="Georgia" charset="0"/>
                <a:cs typeface="Georgia" charset="0"/>
              </a:rPr>
              <a:t> Process for Teacher Candidates</a:t>
            </a:r>
          </a:p>
        </p:txBody>
      </p:sp>
      <p:sp>
        <p:nvSpPr>
          <p:cNvPr id="3" name="Text Placeholder 2"/>
          <p:cNvSpPr txBox="1">
            <a:spLocks/>
          </p:cNvSpPr>
          <p:nvPr/>
        </p:nvSpPr>
        <p:spPr bwMode="auto">
          <a:xfrm>
            <a:off x="457200" y="1884363"/>
            <a:ext cx="8229600" cy="431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Wingdings" pitchFamily="2" charset="2"/>
              <a:buNone/>
            </a:pPr>
            <a:r>
              <a:rPr lang="en-US" sz="2400" b="1" dirty="0">
                <a:latin typeface="Verdana" pitchFamily="34" charset="0"/>
                <a:ea typeface="ＭＳ Ｐゴシック" pitchFamily="34" charset="-128"/>
                <a:cs typeface="Verdana" pitchFamily="34" charset="0"/>
              </a:rPr>
              <a:t>Create a Content-Specific Teacher Work Sample </a:t>
            </a:r>
            <a:r>
              <a:rPr lang="en-US" sz="2400" dirty="0">
                <a:latin typeface="Verdana" pitchFamily="34" charset="0"/>
                <a:ea typeface="ＭＳ Ｐゴシック" pitchFamily="34" charset="-128"/>
                <a:cs typeface="Verdana" pitchFamily="34" charset="0"/>
              </a:rPr>
              <a:t>that includes: </a:t>
            </a:r>
          </a:p>
          <a:p>
            <a:pPr>
              <a:spcBef>
                <a:spcPts val="0"/>
              </a:spcBef>
              <a:spcAft>
                <a:spcPts val="1200"/>
              </a:spcAft>
              <a:buFont typeface="Arial"/>
              <a:buChar char="•"/>
            </a:pPr>
            <a:r>
              <a:rPr lang="en-US" sz="2400" b="1" dirty="0">
                <a:latin typeface="Verdana" pitchFamily="34" charset="0"/>
                <a:ea typeface="ＭＳ Ｐゴシック" pitchFamily="34" charset="-128"/>
                <a:cs typeface="Verdana" pitchFamily="34" charset="0"/>
              </a:rPr>
              <a:t>Task 1 - </a:t>
            </a:r>
            <a:r>
              <a:rPr lang="en-US" sz="2400" dirty="0">
                <a:latin typeface="Verdana" pitchFamily="34" charset="0"/>
                <a:ea typeface="ＭＳ Ｐゴシック" pitchFamily="34" charset="-128"/>
                <a:cs typeface="Verdana" pitchFamily="34" charset="0"/>
              </a:rPr>
              <a:t>Planning Instruction and Assessment</a:t>
            </a:r>
          </a:p>
          <a:p>
            <a:pPr>
              <a:spcBef>
                <a:spcPts val="0"/>
              </a:spcBef>
              <a:spcAft>
                <a:spcPts val="1200"/>
              </a:spcAft>
              <a:buFont typeface="Arial"/>
              <a:buChar char="•"/>
            </a:pPr>
            <a:r>
              <a:rPr lang="en-US" sz="2400" b="1" dirty="0">
                <a:latin typeface="Verdana" pitchFamily="34" charset="0"/>
                <a:ea typeface="ＭＳ Ｐゴシック" pitchFamily="34" charset="-128"/>
                <a:cs typeface="Verdana" pitchFamily="34" charset="0"/>
              </a:rPr>
              <a:t>Task 2 - </a:t>
            </a:r>
            <a:r>
              <a:rPr lang="en-US" sz="2400" dirty="0">
                <a:latin typeface="Verdana" pitchFamily="34" charset="0"/>
                <a:ea typeface="ＭＳ Ｐゴシック" pitchFamily="34" charset="-128"/>
                <a:cs typeface="Verdana" pitchFamily="34" charset="0"/>
              </a:rPr>
              <a:t>Instructing &amp; Engaging Students in Learning (includes video taped segments)</a:t>
            </a:r>
          </a:p>
          <a:p>
            <a:pPr>
              <a:spcBef>
                <a:spcPts val="0"/>
              </a:spcBef>
              <a:spcAft>
                <a:spcPts val="1200"/>
              </a:spcAft>
              <a:buFont typeface="Arial"/>
              <a:buChar char="•"/>
            </a:pPr>
            <a:r>
              <a:rPr lang="en-US" sz="2400" b="1" dirty="0">
                <a:latin typeface="Verdana" pitchFamily="34" charset="0"/>
                <a:ea typeface="ＭＳ Ｐゴシック" pitchFamily="34" charset="-128"/>
                <a:cs typeface="Verdana" pitchFamily="34" charset="0"/>
              </a:rPr>
              <a:t>Task 3 - </a:t>
            </a:r>
            <a:r>
              <a:rPr lang="en-US" sz="2400" dirty="0">
                <a:latin typeface="Verdana" pitchFamily="34" charset="0"/>
                <a:ea typeface="ＭＳ Ｐゴシック" pitchFamily="34" charset="-128"/>
                <a:cs typeface="Verdana" pitchFamily="34" charset="0"/>
              </a:rPr>
              <a:t>Assessing Student Learning </a:t>
            </a:r>
          </a:p>
          <a:p>
            <a:pPr marL="0" indent="0">
              <a:spcBef>
                <a:spcPts val="0"/>
              </a:spcBef>
              <a:spcAft>
                <a:spcPts val="1200"/>
              </a:spcAft>
              <a:buNone/>
            </a:pPr>
            <a:endParaRPr lang="en-US" sz="2400" dirty="0">
              <a:solidFill>
                <a:srgbClr val="000000"/>
              </a:solidFill>
              <a:latin typeface="Verdana" pitchFamily="34" charset="0"/>
              <a:ea typeface="ＭＳ Ｐゴシック" pitchFamily="34" charset="-128"/>
              <a:cs typeface="Verdana" pitchFamily="34" charset="0"/>
            </a:endParaRPr>
          </a:p>
          <a:p>
            <a:pPr marL="0" indent="0">
              <a:spcBef>
                <a:spcPts val="0"/>
              </a:spcBef>
              <a:spcAft>
                <a:spcPts val="1200"/>
              </a:spcAft>
              <a:buNone/>
            </a:pPr>
            <a:r>
              <a:rPr lang="en-US" sz="2400" dirty="0">
                <a:solidFill>
                  <a:srgbClr val="000000"/>
                </a:solidFill>
                <a:latin typeface="Verdana" pitchFamily="34" charset="0"/>
                <a:ea typeface="ＭＳ Ｐゴシック" pitchFamily="34" charset="-128"/>
                <a:cs typeface="Verdana" pitchFamily="34" charset="0"/>
              </a:rPr>
              <a:t>Use of Academic Content Language is embedded in each task.</a:t>
            </a:r>
          </a:p>
          <a:p>
            <a:pPr marL="0" indent="0">
              <a:spcBef>
                <a:spcPts val="0"/>
              </a:spcBef>
              <a:spcAft>
                <a:spcPts val="1200"/>
              </a:spcAft>
              <a:buNone/>
            </a:pPr>
            <a:endParaRPr lang="en-US" sz="2200" dirty="0"/>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27</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5791200"/>
            <a:ext cx="487363" cy="487363"/>
          </a:xfrm>
          <a:prstGeom prst="rect">
            <a:avLst/>
          </a:prstGeom>
        </p:spPr>
      </p:pic>
    </p:spTree>
    <p:extLst>
      <p:ext uri="{BB962C8B-B14F-4D97-AF65-F5344CB8AC3E}">
        <p14:creationId xmlns:p14="http://schemas.microsoft.com/office/powerpoint/2010/main" val="136844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1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432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Pre-service through Lead Teaching</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1943101"/>
            <a:ext cx="4940300" cy="3466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346200" y="5409978"/>
            <a:ext cx="5384800" cy="1015663"/>
          </a:xfrm>
          <a:prstGeom prst="rect">
            <a:avLst/>
          </a:prstGeom>
          <a:noFill/>
        </p:spPr>
        <p:txBody>
          <a:bodyPr wrap="square" rtlCol="0">
            <a:spAutoFit/>
          </a:bodyPr>
          <a:lstStyle/>
          <a:p>
            <a:r>
              <a:rPr lang="en-US" b="1" dirty="0"/>
              <a:t>        </a:t>
            </a:r>
            <a:r>
              <a:rPr lang="en-US" sz="2000" b="1" dirty="0" err="1"/>
              <a:t>edTPA</a:t>
            </a:r>
            <a:r>
              <a:rPr lang="en-US" sz="2000" b="1" dirty="0"/>
              <a:t>      OTES        OTES       OTES        OTES</a:t>
            </a:r>
          </a:p>
          <a:p>
            <a:r>
              <a:rPr lang="en-US" sz="2000" b="1" dirty="0"/>
              <a:t>		         RESA                                      National </a:t>
            </a:r>
            <a:br>
              <a:rPr lang="en-US" sz="2000" b="1" dirty="0"/>
            </a:br>
            <a:r>
              <a:rPr lang="en-US" sz="2000" b="1" dirty="0"/>
              <a:t>						          		    Board</a:t>
            </a: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0027" y="4914900"/>
            <a:ext cx="4514773"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F1EB4DBD-6374-B440-BEE4-02F82A0BC917}" type="slidenum">
              <a:rPr lang="en-US" smtClean="0"/>
              <a:pPr>
                <a:defRPr/>
              </a:pPr>
              <a:t>28</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02637" y="5868987"/>
            <a:ext cx="487363" cy="487363"/>
          </a:xfrm>
          <a:prstGeom prst="rect">
            <a:avLst/>
          </a:prstGeom>
        </p:spPr>
      </p:pic>
    </p:spTree>
    <p:extLst>
      <p:ext uri="{BB962C8B-B14F-4D97-AF65-F5344CB8AC3E}">
        <p14:creationId xmlns:p14="http://schemas.microsoft.com/office/powerpoint/2010/main" val="145840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600" y="796622"/>
            <a:ext cx="7758841" cy="5413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1EB4DBD-6374-B440-BEE4-02F82A0BC917}" type="slidenum">
              <a:rPr lang="en-US" smtClean="0"/>
              <a:pPr>
                <a:defRPr/>
              </a:pPr>
              <a:t>29</a:t>
            </a:fld>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3118" y="5868987"/>
            <a:ext cx="487363" cy="487363"/>
          </a:xfrm>
          <a:prstGeom prst="rect">
            <a:avLst/>
          </a:prstGeom>
        </p:spPr>
      </p:pic>
    </p:spTree>
    <p:extLst>
      <p:ext uri="{BB962C8B-B14F-4D97-AF65-F5344CB8AC3E}">
        <p14:creationId xmlns:p14="http://schemas.microsoft.com/office/powerpoint/2010/main" val="177953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9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57200" y="1689100"/>
            <a:ext cx="8229600" cy="1663700"/>
          </a:xfrm>
          <a:prstGeom prst="rect">
            <a:avLst/>
          </a:prstGeom>
        </p:spPr>
        <p:txBody>
          <a:bodyPr anchor="b"/>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200000"/>
              </a:lnSpc>
            </a:pPr>
            <a:r>
              <a:rPr lang="en-US" sz="3200" b="1" dirty="0">
                <a:latin typeface="Georgia" charset="0"/>
                <a:cs typeface="Georgia" charset="0"/>
              </a:rPr>
              <a:t>Part 1 of 5:</a:t>
            </a:r>
          </a:p>
          <a:p>
            <a:pPr>
              <a:lnSpc>
                <a:spcPct val="200000"/>
              </a:lnSpc>
            </a:pPr>
            <a:r>
              <a:rPr lang="en-US" sz="3200" b="1" dirty="0">
                <a:latin typeface="Georgia" charset="0"/>
                <a:cs typeface="Georgia" charset="0"/>
              </a:rPr>
              <a:t>Getting Started</a:t>
            </a:r>
          </a:p>
        </p:txBody>
      </p:sp>
      <p:sp>
        <p:nvSpPr>
          <p:cNvPr id="9" name="Slide Number Placeholder 8"/>
          <p:cNvSpPr>
            <a:spLocks noGrp="1"/>
          </p:cNvSpPr>
          <p:nvPr>
            <p:ph type="sldNum" sz="quarter" idx="12"/>
          </p:nvPr>
        </p:nvSpPr>
        <p:spPr/>
        <p:txBody>
          <a:bodyPr/>
          <a:lstStyle/>
          <a:p>
            <a:pPr>
              <a:defRPr/>
            </a:pPr>
            <a:fld id="{EB5FCA7D-D883-6F4D-BC92-07E18C32FC4B}" type="slidenum">
              <a:rPr lang="en-US" smtClean="0"/>
              <a:pPr>
                <a:defRPr/>
              </a:pPr>
              <a:t>3</a:t>
            </a:fld>
            <a:endParaRPr lang="en-US"/>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3118" y="5715000"/>
            <a:ext cx="487363" cy="487363"/>
          </a:xfrm>
          <a:prstGeom prst="rect">
            <a:avLst/>
          </a:prstGeom>
        </p:spPr>
      </p:pic>
    </p:spTree>
    <p:extLst>
      <p:ext uri="{BB962C8B-B14F-4D97-AF65-F5344CB8AC3E}">
        <p14:creationId xmlns:p14="http://schemas.microsoft.com/office/powerpoint/2010/main" val="30258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Role of the University Supervisor</a:t>
            </a:r>
          </a:p>
        </p:txBody>
      </p:sp>
      <p:sp>
        <p:nvSpPr>
          <p:cNvPr id="3" name="Text Placeholder 2"/>
          <p:cNvSpPr txBox="1">
            <a:spLocks/>
          </p:cNvSpPr>
          <p:nvPr/>
        </p:nvSpPr>
        <p:spPr bwMode="auto">
          <a:xfrm>
            <a:off x="457200" y="19224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charset="2"/>
              <a:buChar char="§"/>
            </a:pPr>
            <a:r>
              <a:rPr lang="en-US" sz="2000" dirty="0"/>
              <a:t>The </a:t>
            </a:r>
            <a:r>
              <a:rPr lang="en-US" sz="2000" b="1" dirty="0"/>
              <a:t>University Supervisor </a:t>
            </a:r>
            <a:r>
              <a:rPr lang="en-US" sz="2000" dirty="0"/>
              <a:t>is employed by the University to supervise and evaluate the work of the teacher candidate at regular intervals during the period for which the student is assigned as well as be the liaison between the classroom setting and the university. </a:t>
            </a:r>
          </a:p>
          <a:p>
            <a:pPr>
              <a:buClr>
                <a:schemeClr val="tx2">
                  <a:lumMod val="60000"/>
                  <a:lumOff val="40000"/>
                </a:schemeClr>
              </a:buClr>
              <a:buFont typeface="Wingdings" charset="2"/>
              <a:buChar char="§"/>
            </a:pPr>
            <a:r>
              <a:rPr lang="en-US" sz="2000" dirty="0"/>
              <a:t>The supervisor will </a:t>
            </a:r>
            <a:r>
              <a:rPr lang="en-US" sz="2000" b="1" dirty="0"/>
              <a:t>determine whether additional assistance is needed </a:t>
            </a:r>
            <a:r>
              <a:rPr lang="en-US" sz="2000" dirty="0"/>
              <a:t>and seek out that assistance. The principal responsibility of the university supervisor is to </a:t>
            </a:r>
            <a:r>
              <a:rPr lang="en-US" sz="2000" b="1" dirty="0"/>
              <a:t>assist the teacher candidate in developing teaching competencies.</a:t>
            </a:r>
          </a:p>
          <a:p>
            <a:pPr>
              <a:buClr>
                <a:schemeClr val="tx2">
                  <a:lumMod val="60000"/>
                  <a:lumOff val="40000"/>
                </a:schemeClr>
              </a:buClr>
              <a:buFont typeface="Wingdings" charset="2"/>
              <a:buChar char="§"/>
            </a:pPr>
            <a:r>
              <a:rPr lang="en-US" sz="2000" dirty="0"/>
              <a:t>During the semester the University Supervisor is to visit the teacher candidate a minimum of eight times. This would include the introductory meeting and facilitating the final exam.  They are required to complete </a:t>
            </a:r>
            <a:r>
              <a:rPr lang="en-US" sz="2000" b="1" dirty="0"/>
              <a:t>four to five formal observations</a:t>
            </a:r>
            <a:r>
              <a:rPr lang="en-US" sz="2000" dirty="0"/>
              <a:t> in which they observe the candidate for a minimum of 30 minutes. They are then responsible for providing the Teacher Candidate with a </a:t>
            </a:r>
            <a:r>
              <a:rPr lang="en-US" sz="2000" b="1" dirty="0"/>
              <a:t>written evaluation </a:t>
            </a:r>
            <a:r>
              <a:rPr lang="en-US" sz="2000" dirty="0"/>
              <a:t>of their observation.</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30</a:t>
            </a:fld>
            <a:endParaRPr lang="en-US"/>
          </a:p>
        </p:txBody>
      </p:sp>
    </p:spTree>
    <p:extLst>
      <p:ext uri="{BB962C8B-B14F-4D97-AF65-F5344CB8AC3E}">
        <p14:creationId xmlns:p14="http://schemas.microsoft.com/office/powerpoint/2010/main" val="4017109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914400"/>
            <a:ext cx="8229600" cy="4064000"/>
          </a:xfrm>
          <a:prstGeom prst="rect">
            <a:avLst/>
          </a:prstGeom>
        </p:spPr>
        <p:txBody>
          <a:bodyPr anchor="b"/>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US" sz="3200" b="1" dirty="0">
              <a:latin typeface="Georgia" charset="0"/>
              <a:cs typeface="Georgia" charset="0"/>
            </a:endParaRPr>
          </a:p>
          <a:p>
            <a:endParaRPr lang="en-US" sz="3200" b="1" dirty="0">
              <a:latin typeface="Georgia" charset="0"/>
              <a:cs typeface="Georgia" charset="0"/>
            </a:endParaRPr>
          </a:p>
          <a:p>
            <a:r>
              <a:rPr lang="en-US" sz="3200" b="1" dirty="0">
                <a:latin typeface="Georgia" charset="0"/>
                <a:cs typeface="Georgia" charset="0"/>
              </a:rPr>
              <a:t>Part 5 of 5:</a:t>
            </a:r>
          </a:p>
          <a:p>
            <a:r>
              <a:rPr lang="en-US" sz="3200" b="1" dirty="0">
                <a:latin typeface="Georgia" charset="0"/>
                <a:cs typeface="Georgia" charset="0"/>
              </a:rPr>
              <a:t>Burning Questions</a:t>
            </a:r>
          </a:p>
          <a:p>
            <a:endParaRPr lang="en-US" sz="3200" b="1" dirty="0">
              <a:latin typeface="Georgia" charset="0"/>
              <a:cs typeface="Georgia" charset="0"/>
            </a:endParaRPr>
          </a:p>
          <a:p>
            <a:r>
              <a:rPr lang="en-US" sz="3200" dirty="0"/>
              <a:t>Please send any questions to:</a:t>
            </a:r>
          </a:p>
          <a:p>
            <a:endParaRPr lang="en-US" sz="3200" dirty="0"/>
          </a:p>
          <a:p>
            <a:r>
              <a:rPr lang="en-US" sz="3200" dirty="0"/>
              <a:t>Dr. Marty Saternow</a:t>
            </a:r>
          </a:p>
          <a:p>
            <a:r>
              <a:rPr lang="en-US" sz="3200" dirty="0"/>
              <a:t>mes93@uakron.edu</a:t>
            </a:r>
          </a:p>
          <a:p>
            <a:r>
              <a:rPr lang="en-US" sz="3200" dirty="0"/>
              <a:t>or</a:t>
            </a:r>
          </a:p>
          <a:p>
            <a:r>
              <a:rPr lang="en-US" sz="3200" dirty="0"/>
              <a:t>Mrs. Sandy Wilkes</a:t>
            </a:r>
          </a:p>
          <a:p>
            <a:r>
              <a:rPr lang="en-US" sz="3200" dirty="0"/>
              <a:t>swilkes@uakron.edu</a:t>
            </a:r>
          </a:p>
        </p:txBody>
      </p:sp>
      <p:pic>
        <p:nvPicPr>
          <p:cNvPr id="7" name="Picture 6" descr="Large green ques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9361">
            <a:off x="509943" y="2247900"/>
            <a:ext cx="769171" cy="1142999"/>
          </a:xfrm>
          <a:prstGeom prst="rect">
            <a:avLst/>
          </a:prstGeom>
        </p:spPr>
      </p:pic>
      <p:pic>
        <p:nvPicPr>
          <p:cNvPr id="8" name="Picture 7" descr="Large green ques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88858">
            <a:off x="1284642" y="911526"/>
            <a:ext cx="769171" cy="1142999"/>
          </a:xfrm>
          <a:prstGeom prst="rect">
            <a:avLst/>
          </a:prstGeom>
        </p:spPr>
      </p:pic>
      <p:pic>
        <p:nvPicPr>
          <p:cNvPr id="9" name="Picture 8" descr="Large green ques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0840">
            <a:off x="7558442" y="1010490"/>
            <a:ext cx="769171" cy="1142999"/>
          </a:xfrm>
          <a:prstGeom prst="rect">
            <a:avLst/>
          </a:prstGeom>
        </p:spPr>
      </p:pic>
      <p:pic>
        <p:nvPicPr>
          <p:cNvPr id="10" name="Picture 9" descr="Large green ques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11693">
            <a:off x="7774343" y="2366886"/>
            <a:ext cx="769171" cy="1142999"/>
          </a:xfrm>
          <a:prstGeom prst="rect">
            <a:avLst/>
          </a:prstGeom>
        </p:spPr>
      </p:pic>
      <p:sp>
        <p:nvSpPr>
          <p:cNvPr id="11" name="Slide Number Placeholder 10"/>
          <p:cNvSpPr>
            <a:spLocks noGrp="1"/>
          </p:cNvSpPr>
          <p:nvPr>
            <p:ph type="sldNum" sz="quarter" idx="12"/>
          </p:nvPr>
        </p:nvSpPr>
        <p:spPr/>
        <p:txBody>
          <a:bodyPr/>
          <a:lstStyle/>
          <a:p>
            <a:pPr>
              <a:defRPr/>
            </a:pPr>
            <a:fld id="{EB5FCA7D-D883-6F4D-BC92-07E18C32FC4B}" type="slidenum">
              <a:rPr lang="en-US" smtClean="0"/>
              <a:pPr>
                <a:defRPr/>
              </a:pPr>
              <a:t>31</a:t>
            </a:fld>
            <a:endParaRPr lang="en-US"/>
          </a:p>
        </p:txBody>
      </p: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0721" y="5765800"/>
            <a:ext cx="487363" cy="487363"/>
          </a:xfrm>
          <a:prstGeom prst="rect">
            <a:avLst/>
          </a:prstGeom>
        </p:spPr>
      </p:pic>
    </p:spTree>
    <p:extLst>
      <p:ext uri="{BB962C8B-B14F-4D97-AF65-F5344CB8AC3E}">
        <p14:creationId xmlns:p14="http://schemas.microsoft.com/office/powerpoint/2010/main" val="19755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9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Problems?</a:t>
            </a:r>
          </a:p>
        </p:txBody>
      </p:sp>
      <p:sp>
        <p:nvSpPr>
          <p:cNvPr id="5" name="Text Placeholder 2"/>
          <p:cNvSpPr txBox="1">
            <a:spLocks/>
          </p:cNvSpPr>
          <p:nvPr/>
        </p:nvSpPr>
        <p:spPr bwMode="auto">
          <a:xfrm>
            <a:off x="457200" y="1922463"/>
            <a:ext cx="8229600" cy="3072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charset="2"/>
              <a:buChar char="§"/>
            </a:pPr>
            <a:r>
              <a:rPr lang="en-US" sz="2400" dirty="0"/>
              <a:t>If there is a problem or issue, contact the University Supervisor first.</a:t>
            </a:r>
          </a:p>
          <a:p>
            <a:pPr marL="0" indent="0">
              <a:buNone/>
            </a:pPr>
            <a:endParaRPr lang="en-US" sz="2400" dirty="0"/>
          </a:p>
          <a:p>
            <a:pPr>
              <a:buClr>
                <a:schemeClr val="tx2">
                  <a:lumMod val="60000"/>
                  <a:lumOff val="40000"/>
                </a:schemeClr>
              </a:buClr>
              <a:buFont typeface="Wingdings" charset="2"/>
              <a:buChar char="§"/>
            </a:pPr>
            <a:r>
              <a:rPr lang="en-US" sz="2400" dirty="0"/>
              <a:t>If the problem persists, you should then contact 330-972-7961</a:t>
            </a:r>
            <a:endParaRPr lang="en-US" sz="1200" dirty="0"/>
          </a:p>
        </p:txBody>
      </p:sp>
      <p:sp>
        <p:nvSpPr>
          <p:cNvPr id="6" name="Slide Number Placeholder 5"/>
          <p:cNvSpPr>
            <a:spLocks noGrp="1"/>
          </p:cNvSpPr>
          <p:nvPr>
            <p:ph type="sldNum" sz="quarter" idx="12"/>
          </p:nvPr>
        </p:nvSpPr>
        <p:spPr/>
        <p:txBody>
          <a:bodyPr/>
          <a:lstStyle/>
          <a:p>
            <a:pPr>
              <a:defRPr/>
            </a:pPr>
            <a:fld id="{F1EB4DBD-6374-B440-BEE4-02F82A0BC917}" type="slidenum">
              <a:rPr lang="en-US" smtClean="0"/>
              <a:pPr>
                <a:defRPr/>
              </a:pPr>
              <a:t>32</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3118" y="5715000"/>
            <a:ext cx="487363" cy="487363"/>
          </a:xfrm>
          <a:prstGeom prst="rect">
            <a:avLst/>
          </a:prstGeom>
        </p:spPr>
      </p:pic>
    </p:spTree>
    <p:extLst>
      <p:ext uri="{BB962C8B-B14F-4D97-AF65-F5344CB8AC3E}">
        <p14:creationId xmlns:p14="http://schemas.microsoft.com/office/powerpoint/2010/main" val="8495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96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						Thank you!</a:t>
            </a:r>
          </a:p>
        </p:txBody>
      </p:sp>
      <p:sp>
        <p:nvSpPr>
          <p:cNvPr id="3" name="Text Placeholder 2"/>
          <p:cNvSpPr txBox="1">
            <a:spLocks/>
          </p:cNvSpPr>
          <p:nvPr/>
        </p:nvSpPr>
        <p:spPr bwMode="auto">
          <a:xfrm>
            <a:off x="457200" y="1922463"/>
            <a:ext cx="822960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2400" dirty="0"/>
              <a:t>The University of Akron’s </a:t>
            </a:r>
          </a:p>
          <a:p>
            <a:pPr marL="0" indent="0" algn="ctr">
              <a:spcBef>
                <a:spcPts val="0"/>
              </a:spcBef>
              <a:spcAft>
                <a:spcPts val="1200"/>
              </a:spcAft>
              <a:buNone/>
            </a:pPr>
            <a:r>
              <a:rPr lang="en-US" sz="2400" b="1" dirty="0"/>
              <a:t>College of Education </a:t>
            </a:r>
          </a:p>
          <a:p>
            <a:pPr marL="0" indent="0" algn="ctr">
              <a:spcBef>
                <a:spcPts val="0"/>
              </a:spcBef>
              <a:spcAft>
                <a:spcPts val="1200"/>
              </a:spcAft>
              <a:buNone/>
            </a:pPr>
            <a:r>
              <a:rPr lang="en-US" sz="2400" dirty="0"/>
              <a:t>and </a:t>
            </a:r>
          </a:p>
          <a:p>
            <a:pPr marL="0" indent="0" algn="ctr">
              <a:spcBef>
                <a:spcPts val="0"/>
              </a:spcBef>
              <a:spcAft>
                <a:spcPts val="1200"/>
              </a:spcAft>
              <a:buNone/>
            </a:pPr>
            <a:r>
              <a:rPr lang="en-US" sz="2400" b="1" dirty="0"/>
              <a:t>Office of Student Teaching and Field Experience</a:t>
            </a:r>
          </a:p>
          <a:p>
            <a:pPr marL="0" indent="0" algn="ctr">
              <a:spcBef>
                <a:spcPts val="0"/>
              </a:spcBef>
              <a:spcAft>
                <a:spcPts val="1200"/>
              </a:spcAft>
              <a:buNone/>
            </a:pPr>
            <a:r>
              <a:rPr lang="en-US" sz="2400" dirty="0"/>
              <a:t> thank you for “paying it forward” to the profession.  </a:t>
            </a:r>
          </a:p>
          <a:p>
            <a:pPr marL="0" indent="0" algn="ctr">
              <a:spcBef>
                <a:spcPts val="0"/>
              </a:spcBef>
              <a:spcAft>
                <a:spcPts val="1200"/>
              </a:spcAft>
              <a:buNone/>
            </a:pPr>
            <a:r>
              <a:rPr lang="en-US" sz="2400" dirty="0"/>
              <a:t>Without excellent mentors, we would not be able to provide excellent experiences for our teacher candidates!</a:t>
            </a:r>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33</a:t>
            </a:fld>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3118" y="5791200"/>
            <a:ext cx="487363" cy="487363"/>
          </a:xfrm>
          <a:prstGeom prst="rect">
            <a:avLst/>
          </a:prstGeom>
        </p:spPr>
      </p:pic>
    </p:spTree>
    <p:extLst>
      <p:ext uri="{BB962C8B-B14F-4D97-AF65-F5344CB8AC3E}">
        <p14:creationId xmlns:p14="http://schemas.microsoft.com/office/powerpoint/2010/main" val="19487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txBox="1">
            <a:spLocks/>
          </p:cNvSpPr>
          <p:nvPr/>
        </p:nvSpPr>
        <p:spPr>
          <a:xfrm>
            <a:off x="457200" y="1257300"/>
            <a:ext cx="8458200" cy="4114800"/>
          </a:xfrm>
          <a:prstGeom prst="rect">
            <a:avLst/>
          </a:prstGeom>
        </p:spPr>
        <p:txBody>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latin typeface="Georgia"/>
                <a:cs typeface="Georgia"/>
              </a:rPr>
              <a:t>Student Teaching Website  </a:t>
            </a:r>
          </a:p>
          <a:p>
            <a:pPr marL="0" indent="0">
              <a:buFont typeface="Arial" charset="0"/>
              <a:buNone/>
            </a:pPr>
            <a:endParaRPr lang="en-US" dirty="0"/>
          </a:p>
          <a:p>
            <a:pPr>
              <a:buClr>
                <a:schemeClr val="tx2">
                  <a:lumMod val="60000"/>
                  <a:lumOff val="40000"/>
                </a:schemeClr>
              </a:buClr>
              <a:buFont typeface="Wingdings" charset="2"/>
              <a:buChar char="§"/>
            </a:pPr>
            <a:r>
              <a:rPr lang="en-US" sz="2400" dirty="0"/>
              <a:t>Go to </a:t>
            </a:r>
            <a:r>
              <a:rPr lang="en-US" sz="2400" dirty="0">
                <a:hlinkClick r:id="rId4"/>
              </a:rPr>
              <a:t>www.uakron.edu</a:t>
            </a:r>
            <a:endParaRPr lang="en-US" sz="2400" dirty="0"/>
          </a:p>
          <a:p>
            <a:pPr>
              <a:buClr>
                <a:schemeClr val="tx2">
                  <a:lumMod val="60000"/>
                  <a:lumOff val="40000"/>
                </a:schemeClr>
              </a:buClr>
              <a:buFont typeface="Wingdings" charset="2"/>
              <a:buChar char="§"/>
            </a:pPr>
            <a:r>
              <a:rPr lang="en-US" sz="2400" dirty="0"/>
              <a:t>In the search box type in Student Teaching and click Enter</a:t>
            </a:r>
          </a:p>
          <a:p>
            <a:pPr>
              <a:spcAft>
                <a:spcPts val="1200"/>
              </a:spcAft>
              <a:buClr>
                <a:schemeClr val="tx2">
                  <a:lumMod val="60000"/>
                  <a:lumOff val="40000"/>
                </a:schemeClr>
              </a:buClr>
              <a:buFont typeface="Wingdings" charset="2"/>
              <a:buChar char="§"/>
            </a:pPr>
            <a:r>
              <a:rPr lang="en-US" sz="2400" dirty="0"/>
              <a:t>Then click on the Mentor Teacher link</a:t>
            </a:r>
          </a:p>
          <a:p>
            <a:pPr marL="0" indent="0" algn="ctr">
              <a:spcAft>
                <a:spcPts val="1200"/>
              </a:spcAft>
              <a:buFont typeface="Arial" charset="0"/>
              <a:buNone/>
            </a:pPr>
            <a:r>
              <a:rPr lang="en-US" sz="2400" dirty="0"/>
              <a:t>OR click the link below</a:t>
            </a:r>
          </a:p>
          <a:p>
            <a:pPr marL="0" indent="0">
              <a:buNone/>
            </a:pPr>
            <a:r>
              <a:rPr lang="en-US" sz="2400" dirty="0">
                <a:hlinkClick r:id="rId5"/>
              </a:rPr>
              <a:t>http://www.uakron.edu/education/current-students/student-teaching/index.dot</a:t>
            </a:r>
            <a:endParaRPr lang="en-US" sz="2400" dirty="0"/>
          </a:p>
          <a:p>
            <a:pPr marL="0" indent="0">
              <a:buFont typeface="Arial" charset="0"/>
              <a:buNone/>
            </a:pPr>
            <a:endParaRPr lang="en-US" sz="2400" dirty="0"/>
          </a:p>
          <a:p>
            <a:pPr marL="0" indent="0">
              <a:buFont typeface="Arial" charset="0"/>
              <a:buNone/>
            </a:pPr>
            <a:endParaRPr lang="en-US" dirty="0"/>
          </a:p>
        </p:txBody>
      </p:sp>
      <p:sp>
        <p:nvSpPr>
          <p:cNvPr id="3" name="Slide Number Placeholder 2"/>
          <p:cNvSpPr>
            <a:spLocks noGrp="1"/>
          </p:cNvSpPr>
          <p:nvPr>
            <p:ph type="sldNum" sz="quarter" idx="12"/>
          </p:nvPr>
        </p:nvSpPr>
        <p:spPr/>
        <p:txBody>
          <a:bodyPr/>
          <a:lstStyle/>
          <a:p>
            <a:pPr>
              <a:defRPr/>
            </a:pPr>
            <a:fld id="{F1EB4DBD-6374-B440-BEE4-02F82A0BC917}" type="slidenum">
              <a:rPr lang="en-US" smtClean="0"/>
              <a:pPr>
                <a:defRPr/>
              </a:pPr>
              <a:t>4</a:t>
            </a:fld>
            <a:endParaRPr lang="en-US"/>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571500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0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Website Information</a:t>
            </a:r>
          </a:p>
        </p:txBody>
      </p:sp>
      <p:pic>
        <p:nvPicPr>
          <p:cNvPr id="5" name="Picture 4" descr="Screen Shot 2015-07-23 at 9.41.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32000"/>
            <a:ext cx="5994400" cy="3937000"/>
          </a:xfrm>
          <a:prstGeom prst="rect">
            <a:avLst/>
          </a:prstGeom>
        </p:spPr>
      </p:pic>
      <p:sp>
        <p:nvSpPr>
          <p:cNvPr id="6" name="Slide Number Placeholder 5"/>
          <p:cNvSpPr>
            <a:spLocks noGrp="1"/>
          </p:cNvSpPr>
          <p:nvPr>
            <p:ph type="sldNum" sz="quarter" idx="12"/>
          </p:nvPr>
        </p:nvSpPr>
        <p:spPr/>
        <p:txBody>
          <a:bodyPr/>
          <a:lstStyle/>
          <a:p>
            <a:pPr>
              <a:defRPr/>
            </a:pPr>
            <a:fld id="{F1EB4DBD-6374-B440-BEE4-02F82A0BC917}" type="slidenum">
              <a:rPr lang="en-US" smtClean="0"/>
              <a:pPr>
                <a:defRPr/>
              </a:pPr>
              <a:t>5</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740102"/>
            <a:ext cx="487363" cy="487363"/>
          </a:xfrm>
          <a:prstGeom prst="rect">
            <a:avLst/>
          </a:prstGeom>
        </p:spPr>
      </p:pic>
    </p:spTree>
    <p:extLst>
      <p:ext uri="{BB962C8B-B14F-4D97-AF65-F5344CB8AC3E}">
        <p14:creationId xmlns:p14="http://schemas.microsoft.com/office/powerpoint/2010/main" val="37630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What is expected of a mentor teacher?</a:t>
            </a:r>
          </a:p>
        </p:txBody>
      </p:sp>
      <p:sp>
        <p:nvSpPr>
          <p:cNvPr id="5" name="Text Placeholder 2"/>
          <p:cNvSpPr txBox="1">
            <a:spLocks/>
          </p:cNvSpPr>
          <p:nvPr/>
        </p:nvSpPr>
        <p:spPr bwMode="auto">
          <a:xfrm>
            <a:off x="457200" y="19224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Clr>
                <a:schemeClr val="tx2">
                  <a:lumMod val="60000"/>
                  <a:lumOff val="40000"/>
                </a:schemeClr>
              </a:buClr>
              <a:buFont typeface="Wingdings" charset="2"/>
              <a:buChar char="ü"/>
            </a:pPr>
            <a:r>
              <a:rPr lang="en-US" sz="2200" b="1" dirty="0"/>
              <a:t>Welcome the teacher candidate </a:t>
            </a:r>
            <a:r>
              <a:rPr lang="en-US" sz="2200" dirty="0"/>
              <a:t>to your school. Introduce him or her to your students, other faculty members, and support staff. Give student a</a:t>
            </a:r>
            <a:r>
              <a:rPr lang="en-US" sz="2200" b="1" dirty="0"/>
              <a:t> tour</a:t>
            </a:r>
            <a:r>
              <a:rPr lang="en-US" sz="2200" dirty="0"/>
              <a:t> of the classroom and school. Explain </a:t>
            </a:r>
            <a:r>
              <a:rPr lang="en-US" sz="2200" b="1" dirty="0"/>
              <a:t>school policies and procedures </a:t>
            </a:r>
            <a:r>
              <a:rPr lang="en-US" sz="2200" dirty="0"/>
              <a:t>regarding such things as signing in and out of the building, the time they are expected to report to school, the time their day ends, computer use, use of copy room services, etc. </a:t>
            </a:r>
          </a:p>
          <a:p>
            <a:pPr>
              <a:spcBef>
                <a:spcPts val="0"/>
              </a:spcBef>
              <a:spcAft>
                <a:spcPts val="1200"/>
              </a:spcAft>
              <a:buClr>
                <a:schemeClr val="tx2">
                  <a:lumMod val="60000"/>
                  <a:lumOff val="40000"/>
                </a:schemeClr>
              </a:buClr>
              <a:buFont typeface="Wingdings" charset="2"/>
              <a:buChar char="ü"/>
            </a:pPr>
            <a:r>
              <a:rPr lang="en-US" sz="2200" dirty="0"/>
              <a:t>Discuss </a:t>
            </a:r>
            <a:r>
              <a:rPr lang="en-US" sz="2200" b="1" dirty="0"/>
              <a:t>daily schedules, routines, and duties</a:t>
            </a:r>
            <a:r>
              <a:rPr lang="en-US" sz="2200" dirty="0"/>
              <a:t>. Share your teaching responsibilities with the teacher candidate, exchange personal phone numbers and e-mail addresses. Discuss appropriate dress code, attendance, and professional behavior in and out of school.  </a:t>
            </a:r>
          </a:p>
          <a:p>
            <a:pPr marL="0" indent="0" algn="r">
              <a:spcBef>
                <a:spcPts val="0"/>
              </a:spcBef>
              <a:spcAft>
                <a:spcPts val="1200"/>
              </a:spcAft>
              <a:buNone/>
            </a:pPr>
            <a:r>
              <a:rPr lang="en-US" sz="1800" dirty="0"/>
              <a:t>(Continued, please move forward as the narration continues)</a:t>
            </a:r>
          </a:p>
        </p:txBody>
      </p:sp>
      <p:sp>
        <p:nvSpPr>
          <p:cNvPr id="6" name="Slide Number Placeholder 5"/>
          <p:cNvSpPr>
            <a:spLocks noGrp="1"/>
          </p:cNvSpPr>
          <p:nvPr>
            <p:ph type="sldNum" sz="quarter" idx="12"/>
          </p:nvPr>
        </p:nvSpPr>
        <p:spPr/>
        <p:txBody>
          <a:bodyPr/>
          <a:lstStyle/>
          <a:p>
            <a:pPr>
              <a:defRPr/>
            </a:pPr>
            <a:fld id="{F1EB4DBD-6374-B440-BEE4-02F82A0BC917}" type="slidenum">
              <a:rPr lang="en-US" smtClean="0"/>
              <a:pPr>
                <a:defRPr/>
              </a:pPr>
              <a:t>6</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5943600"/>
            <a:ext cx="487363" cy="487363"/>
          </a:xfrm>
          <a:prstGeom prst="rect">
            <a:avLst/>
          </a:prstGeom>
        </p:spPr>
      </p:pic>
    </p:spTree>
    <p:extLst>
      <p:ext uri="{BB962C8B-B14F-4D97-AF65-F5344CB8AC3E}">
        <p14:creationId xmlns:p14="http://schemas.microsoft.com/office/powerpoint/2010/main" val="265561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What is expected of a mentor teacher?</a:t>
            </a:r>
          </a:p>
        </p:txBody>
      </p:sp>
      <p:sp>
        <p:nvSpPr>
          <p:cNvPr id="6" name="Text Placeholder 2"/>
          <p:cNvSpPr txBox="1">
            <a:spLocks/>
          </p:cNvSpPr>
          <p:nvPr/>
        </p:nvSpPr>
        <p:spPr bwMode="auto">
          <a:xfrm>
            <a:off x="457200" y="19224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Clr>
                <a:schemeClr val="tx2">
                  <a:lumMod val="60000"/>
                  <a:lumOff val="40000"/>
                </a:schemeClr>
              </a:buClr>
              <a:buFont typeface="Wingdings" charset="2"/>
              <a:buChar char="ü"/>
            </a:pPr>
            <a:r>
              <a:rPr lang="en-US" sz="2400" dirty="0"/>
              <a:t>Provide </a:t>
            </a:r>
            <a:r>
              <a:rPr lang="en-US" sz="2400" b="1" dirty="0"/>
              <a:t>dates and times of other teaching responsibilities </a:t>
            </a:r>
            <a:r>
              <a:rPr lang="en-US" sz="2400" dirty="0"/>
              <a:t>(Open House, faculty meetings, department/grade level meetings, parent/teacher conferences.)  These are expectations of the student teaching experience. </a:t>
            </a:r>
          </a:p>
          <a:p>
            <a:pPr>
              <a:spcBef>
                <a:spcPts val="0"/>
              </a:spcBef>
              <a:spcAft>
                <a:spcPts val="1200"/>
              </a:spcAft>
              <a:buClr>
                <a:schemeClr val="tx2">
                  <a:lumMod val="60000"/>
                  <a:lumOff val="40000"/>
                </a:schemeClr>
              </a:buClr>
              <a:buFont typeface="Wingdings" charset="2"/>
              <a:buChar char="ü"/>
            </a:pPr>
            <a:r>
              <a:rPr lang="en-US" sz="2400" dirty="0"/>
              <a:t>Work with the teacher candidate to determine </a:t>
            </a:r>
            <a:r>
              <a:rPr lang="en-US" sz="2400" b="1" dirty="0"/>
              <a:t>a schedule for assuming teaching responsibilities</a:t>
            </a:r>
            <a:r>
              <a:rPr lang="en-US" sz="2400" dirty="0"/>
              <a:t>.  </a:t>
            </a:r>
          </a:p>
          <a:p>
            <a:pPr>
              <a:spcBef>
                <a:spcPts val="0"/>
              </a:spcBef>
              <a:spcAft>
                <a:spcPts val="1200"/>
              </a:spcAft>
              <a:buClr>
                <a:schemeClr val="tx2">
                  <a:lumMod val="60000"/>
                  <a:lumOff val="40000"/>
                </a:schemeClr>
              </a:buClr>
              <a:buFont typeface="Wingdings" charset="2"/>
              <a:buChar char="ü"/>
            </a:pPr>
            <a:r>
              <a:rPr lang="en-US" sz="2400" dirty="0"/>
              <a:t>Provide the student with the course of study </a:t>
            </a:r>
            <a:r>
              <a:rPr lang="en-US" sz="2400" b="1" dirty="0"/>
              <a:t>objectives (standards, pacing guide, etc.), textbooks and resources </a:t>
            </a:r>
            <a:r>
              <a:rPr lang="en-US" sz="2400" dirty="0"/>
              <a:t>that relate to the content he/she will be teaching.  </a:t>
            </a:r>
          </a:p>
          <a:p>
            <a:pPr marL="0" indent="0" algn="r">
              <a:spcBef>
                <a:spcPts val="0"/>
              </a:spcBef>
              <a:spcAft>
                <a:spcPts val="1200"/>
              </a:spcAft>
              <a:buNone/>
            </a:pPr>
            <a:r>
              <a:rPr lang="en-US" sz="2400" dirty="0"/>
              <a:t>(continued)</a:t>
            </a:r>
            <a:br>
              <a:rPr lang="en-US" sz="2400" dirty="0"/>
            </a:br>
            <a:endParaRPr lang="en-US" sz="2200" dirty="0"/>
          </a:p>
        </p:txBody>
      </p:sp>
      <p:sp>
        <p:nvSpPr>
          <p:cNvPr id="7" name="Slide Number Placeholder 6"/>
          <p:cNvSpPr>
            <a:spLocks noGrp="1"/>
          </p:cNvSpPr>
          <p:nvPr>
            <p:ph type="sldNum" sz="quarter" idx="12"/>
          </p:nvPr>
        </p:nvSpPr>
        <p:spPr/>
        <p:txBody>
          <a:bodyPr/>
          <a:lstStyle/>
          <a:p>
            <a:pPr>
              <a:defRPr/>
            </a:pPr>
            <a:fld id="{F1EB4DBD-6374-B440-BEE4-02F82A0BC917}" type="slidenum">
              <a:rPr lang="en-US" smtClean="0"/>
              <a:pPr>
                <a:defRPr/>
              </a:pPr>
              <a:t>7</a:t>
            </a:fld>
            <a:endParaRPr lang="en-US"/>
          </a:p>
        </p:txBody>
      </p:sp>
    </p:spTree>
    <p:extLst>
      <p:ext uri="{BB962C8B-B14F-4D97-AF65-F5344CB8AC3E}">
        <p14:creationId xmlns:p14="http://schemas.microsoft.com/office/powerpoint/2010/main" val="275202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What is expected of a mentor teacher?</a:t>
            </a:r>
          </a:p>
        </p:txBody>
      </p:sp>
      <p:sp>
        <p:nvSpPr>
          <p:cNvPr id="3" name="Text Placeholder 2"/>
          <p:cNvSpPr txBox="1">
            <a:spLocks/>
          </p:cNvSpPr>
          <p:nvPr/>
        </p:nvSpPr>
        <p:spPr bwMode="auto">
          <a:xfrm>
            <a:off x="457200" y="1922463"/>
            <a:ext cx="83820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Clr>
                <a:schemeClr val="tx2">
                  <a:lumMod val="60000"/>
                  <a:lumOff val="40000"/>
                </a:schemeClr>
              </a:buClr>
              <a:buFont typeface="Wingdings" charset="2"/>
              <a:buChar char="ü"/>
            </a:pPr>
            <a:r>
              <a:rPr lang="en-US" sz="2400" dirty="0"/>
              <a:t>Support the teacher candidate in </a:t>
            </a:r>
            <a:r>
              <a:rPr lang="en-US" sz="2400" b="1" dirty="0"/>
              <a:t>developing skills in planning, instruction, assessment, and classroom management</a:t>
            </a:r>
            <a:r>
              <a:rPr lang="en-US" sz="2400" dirty="0"/>
              <a:t>.  Share your own experiences, ideas, beliefs, and management procedures to help the teacher </a:t>
            </a:r>
            <a:r>
              <a:rPr lang="en-US" sz="2400" dirty="0" err="1"/>
              <a:t>candidateto</a:t>
            </a:r>
            <a:r>
              <a:rPr lang="en-US" sz="2400" dirty="0"/>
              <a:t> gain classroom confidence.</a:t>
            </a:r>
          </a:p>
          <a:p>
            <a:pPr>
              <a:spcBef>
                <a:spcPts val="0"/>
              </a:spcBef>
              <a:spcAft>
                <a:spcPts val="1200"/>
              </a:spcAft>
              <a:buClr>
                <a:schemeClr val="tx2">
                  <a:lumMod val="60000"/>
                  <a:lumOff val="40000"/>
                </a:schemeClr>
              </a:buClr>
              <a:buFont typeface="Wingdings" charset="2"/>
              <a:buChar char="ü"/>
            </a:pPr>
            <a:r>
              <a:rPr lang="en-US" sz="2400" dirty="0"/>
              <a:t>Encourage your teacher candidate to </a:t>
            </a:r>
            <a:r>
              <a:rPr lang="en-US" sz="2400" b="1" dirty="0"/>
              <a:t>reflect on each lesson </a:t>
            </a:r>
            <a:r>
              <a:rPr lang="en-US" sz="2400" dirty="0"/>
              <a:t>to gain further insights from his/her successes and challenges.</a:t>
            </a:r>
          </a:p>
          <a:p>
            <a:pPr>
              <a:spcBef>
                <a:spcPts val="0"/>
              </a:spcBef>
              <a:spcAft>
                <a:spcPts val="1200"/>
              </a:spcAft>
              <a:buClr>
                <a:schemeClr val="tx2">
                  <a:lumMod val="60000"/>
                  <a:lumOff val="40000"/>
                </a:schemeClr>
              </a:buClr>
              <a:buFont typeface="Wingdings" charset="2"/>
              <a:buChar char="ü"/>
            </a:pPr>
            <a:r>
              <a:rPr lang="en-US" sz="2400" dirty="0"/>
              <a:t>Set up a specific time/day you would like to </a:t>
            </a:r>
            <a:r>
              <a:rPr lang="en-US" sz="2400" b="1" dirty="0"/>
              <a:t>review  lesson plans</a:t>
            </a:r>
            <a:r>
              <a:rPr lang="en-US" sz="2400" dirty="0"/>
              <a:t>.  Make sure this gives the teacher candidate ample time to modify accordingly. </a:t>
            </a:r>
          </a:p>
          <a:p>
            <a:pPr marL="0" indent="0" algn="r">
              <a:spcBef>
                <a:spcPts val="0"/>
              </a:spcBef>
              <a:spcAft>
                <a:spcPts val="1200"/>
              </a:spcAft>
              <a:buNone/>
            </a:pPr>
            <a:r>
              <a:rPr lang="en-US" sz="2400" dirty="0"/>
              <a:t>(continued)</a:t>
            </a:r>
            <a:br>
              <a:rPr lang="en-US" sz="2400" dirty="0"/>
            </a:br>
            <a:endParaRPr lang="en-US" sz="2200" dirty="0"/>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8</a:t>
            </a:fld>
            <a:endParaRPr lang="en-US"/>
          </a:p>
        </p:txBody>
      </p:sp>
    </p:spTree>
    <p:extLst>
      <p:ext uri="{BB962C8B-B14F-4D97-AF65-F5344CB8AC3E}">
        <p14:creationId xmlns:p14="http://schemas.microsoft.com/office/powerpoint/2010/main" val="102159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457200" y="939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200" b="1" dirty="0">
                <a:latin typeface="Georgia" charset="0"/>
                <a:cs typeface="Georgia" charset="0"/>
              </a:rPr>
              <a:t>What is expected of a mentor teacher?</a:t>
            </a:r>
          </a:p>
        </p:txBody>
      </p:sp>
      <p:sp>
        <p:nvSpPr>
          <p:cNvPr id="3" name="Text Placeholder 2"/>
          <p:cNvSpPr txBox="1">
            <a:spLocks/>
          </p:cNvSpPr>
          <p:nvPr/>
        </p:nvSpPr>
        <p:spPr bwMode="auto">
          <a:xfrm>
            <a:off x="457200" y="1922463"/>
            <a:ext cx="82296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Clr>
                <a:schemeClr val="tx2">
                  <a:lumMod val="60000"/>
                  <a:lumOff val="40000"/>
                </a:schemeClr>
              </a:buClr>
              <a:buFont typeface="Wingdings" charset="2"/>
              <a:buChar char="ü"/>
            </a:pPr>
            <a:r>
              <a:rPr lang="en-US" sz="2400" b="1" dirty="0"/>
              <a:t>Communicate regularly </a:t>
            </a:r>
            <a:r>
              <a:rPr lang="en-US" sz="2400" dirty="0"/>
              <a:t>with the university supervisor.  It is of benefit to the teacher candidate when the whole team is in regular communication. </a:t>
            </a:r>
          </a:p>
          <a:p>
            <a:pPr>
              <a:spcBef>
                <a:spcPts val="0"/>
              </a:spcBef>
              <a:spcAft>
                <a:spcPts val="1200"/>
              </a:spcAft>
              <a:buClr>
                <a:schemeClr val="tx2">
                  <a:lumMod val="60000"/>
                  <a:lumOff val="40000"/>
                </a:schemeClr>
              </a:buClr>
              <a:buFont typeface="Wingdings" charset="2"/>
              <a:buChar char="ü"/>
            </a:pPr>
            <a:r>
              <a:rPr lang="en-US" sz="2400" dirty="0"/>
              <a:t>Collaborate with the University Supervisor on a </a:t>
            </a:r>
            <a:r>
              <a:rPr lang="en-US" sz="2400" b="1" dirty="0"/>
              <a:t>midterm and final evaluation</a:t>
            </a:r>
            <a:r>
              <a:rPr lang="en-US" sz="2400" dirty="0"/>
              <a:t>. </a:t>
            </a:r>
            <a:endParaRPr lang="en-US" sz="2200" dirty="0"/>
          </a:p>
        </p:txBody>
      </p:sp>
      <p:sp>
        <p:nvSpPr>
          <p:cNvPr id="4" name="Slide Number Placeholder 3"/>
          <p:cNvSpPr>
            <a:spLocks noGrp="1"/>
          </p:cNvSpPr>
          <p:nvPr>
            <p:ph type="sldNum" sz="quarter" idx="12"/>
          </p:nvPr>
        </p:nvSpPr>
        <p:spPr/>
        <p:txBody>
          <a:bodyPr/>
          <a:lstStyle/>
          <a:p>
            <a:pPr>
              <a:defRPr/>
            </a:pPr>
            <a:fld id="{F1EB4DBD-6374-B440-BEE4-02F82A0BC917}" type="slidenum">
              <a:rPr lang="en-US" smtClean="0"/>
              <a:pPr>
                <a:defRPr/>
              </a:pPr>
              <a:t>9</a:t>
            </a:fld>
            <a:endParaRPr lang="en-US"/>
          </a:p>
        </p:txBody>
      </p:sp>
    </p:spTree>
    <p:extLst>
      <p:ext uri="{BB962C8B-B14F-4D97-AF65-F5344CB8AC3E}">
        <p14:creationId xmlns:p14="http://schemas.microsoft.com/office/powerpoint/2010/main" val="2883623169"/>
      </p:ext>
    </p:extLst>
  </p:cSld>
  <p:clrMapOvr>
    <a:masterClrMapping/>
  </p:clrMapOvr>
</p:sld>
</file>

<file path=ppt/theme/theme1.xml><?xml version="1.0" encoding="utf-8"?>
<a:theme xmlns:a="http://schemas.openxmlformats.org/drawingml/2006/main" name="educ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education.ppt</Template>
  <TotalTime>372</TotalTime>
  <Words>1614</Words>
  <Application>Microsoft Macintosh PowerPoint</Application>
  <PresentationFormat>On-screen Show (4:3)</PresentationFormat>
  <Paragraphs>156</Paragraphs>
  <Slides>33</Slides>
  <Notes>0</Notes>
  <HiddenSlides>0</HiddenSlides>
  <MMClips>27</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Georgia</vt:lpstr>
      <vt:lpstr>Verdana</vt:lpstr>
      <vt:lpstr>Wingdings</vt:lpstr>
      <vt:lpstr>education</vt:lpstr>
      <vt:lpstr>Document</vt:lpstr>
      <vt:lpstr>Student Teaching  Mentor Training  Module</vt:lpstr>
      <vt:lpstr>What is covered in this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Akron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Standard User</dc:creator>
  <cp:lastModifiedBy>Krystal Ahmed</cp:lastModifiedBy>
  <cp:revision>42</cp:revision>
  <cp:lastPrinted>2015-07-01T12:44:00Z</cp:lastPrinted>
  <dcterms:created xsi:type="dcterms:W3CDTF">2015-06-03T17:53:09Z</dcterms:created>
  <dcterms:modified xsi:type="dcterms:W3CDTF">2021-04-01T20:11:40Z</dcterms:modified>
</cp:coreProperties>
</file>